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  <p:sldMasterId id="2147483764" r:id="rId2"/>
  </p:sldMasterIdLst>
  <p:notesMasterIdLst>
    <p:notesMasterId r:id="rId40"/>
  </p:notesMasterIdLst>
  <p:handoutMasterIdLst>
    <p:handoutMasterId r:id="rId41"/>
  </p:handoutMasterIdLst>
  <p:sldIdLst>
    <p:sldId id="479" r:id="rId3"/>
    <p:sldId id="528" r:id="rId4"/>
    <p:sldId id="557" r:id="rId5"/>
    <p:sldId id="558" r:id="rId6"/>
    <p:sldId id="526" r:id="rId7"/>
    <p:sldId id="561" r:id="rId8"/>
    <p:sldId id="563" r:id="rId9"/>
    <p:sldId id="564" r:id="rId10"/>
    <p:sldId id="562" r:id="rId11"/>
    <p:sldId id="565" r:id="rId12"/>
    <p:sldId id="566" r:id="rId13"/>
    <p:sldId id="568" r:id="rId14"/>
    <p:sldId id="559" r:id="rId15"/>
    <p:sldId id="567" r:id="rId16"/>
    <p:sldId id="569" r:id="rId17"/>
    <p:sldId id="572" r:id="rId18"/>
    <p:sldId id="570" r:id="rId19"/>
    <p:sldId id="573" r:id="rId20"/>
    <p:sldId id="574" r:id="rId21"/>
    <p:sldId id="575" r:id="rId22"/>
    <p:sldId id="576" r:id="rId23"/>
    <p:sldId id="577" r:id="rId24"/>
    <p:sldId id="578" r:id="rId25"/>
    <p:sldId id="579" r:id="rId26"/>
    <p:sldId id="580" r:id="rId27"/>
    <p:sldId id="560" r:id="rId28"/>
    <p:sldId id="581" r:id="rId29"/>
    <p:sldId id="582" r:id="rId30"/>
    <p:sldId id="583" r:id="rId31"/>
    <p:sldId id="584" r:id="rId32"/>
    <p:sldId id="587" r:id="rId33"/>
    <p:sldId id="588" r:id="rId34"/>
    <p:sldId id="589" r:id="rId35"/>
    <p:sldId id="590" r:id="rId36"/>
    <p:sldId id="585" r:id="rId37"/>
    <p:sldId id="586" r:id="rId38"/>
    <p:sldId id="591" r:id="rId39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Timmy Páez Watson" initials="TPW" lastIdx="1" clrIdx="0">
    <p:extLst>
      <p:ext uri="{19B8F6BF-5375-455C-9EA6-DF929625EA0E}">
        <p15:presenceInfo xmlns:p15="http://schemas.microsoft.com/office/powerpoint/2012/main" userId="S-1-5-21-2082945442-480271342-340043625-413757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  <a:srgbClr val="00A6D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A488322-F2BA-4B5B-9748-0D474271808F}" styleName="Medium Style 3 - 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63" autoAdjust="0"/>
    <p:restoredTop sz="93605" autoAdjust="0"/>
  </p:normalViewPr>
  <p:slideViewPr>
    <p:cSldViewPr snapToGrid="0" snapToObjects="1">
      <p:cViewPr>
        <p:scale>
          <a:sx n="140" d="100"/>
          <a:sy n="140" d="100"/>
        </p:scale>
        <p:origin x="1216" y="504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commentAuthors" Target="commentAuthors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notesMaster" Target="notesMasters/notesMaster1.xml"/><Relationship Id="rId45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presProps" Target="presProps.xml"/><Relationship Id="rId8" Type="http://schemas.openxmlformats.org/officeDocument/2006/relationships/slide" Target="slides/slide6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tableStyles" Target="tableStyles.xml"/><Relationship Id="rId20" Type="http://schemas.openxmlformats.org/officeDocument/2006/relationships/slide" Target="slides/slide18.xml"/><Relationship Id="rId41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BAE3B3E-782A-9745-8E84-372F7B6771BF}" type="datetimeFigureOut">
              <a:rPr lang="en-US" smtClean="0"/>
              <a:t>9/12/25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C171C0A-6FC9-E54E-92BE-11816E6C8A1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060690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5-09-12T13:46:39.840"/>
    </inkml:context>
    <inkml:brush xml:id="br0">
      <inkml:brushProperty name="width" value="0.3" units="cm"/>
      <inkml:brushProperty name="height" value="0.6" units="cm"/>
      <inkml:brushProperty name="color" value="#0069AF"/>
      <inkml:brushProperty name="tip" value="rectangle"/>
      <inkml:brushProperty name="rasterOp" value="maskPen"/>
    </inkml:brush>
  </inkml:definitions>
  <inkml:trace contextRef="#ctx0" brushRef="#br0">1 1,'0'55,"-1"-7,2-18,0 1,1 0,-1 7,1 0,0-5,0-6,1-6,0-1,3 4,1 5,5 4,1 0,4 2,1-1,4-1,4 1,6 2,6 1,2 1,-1-3,-1-4,1 1,9 3,8 3,11 6,5-1,4 0,9 0,1-3,-36-18,2-1,0 0,2 0,2 0,0 0,3 1,1-2,0 1,1-1,0-2,1 0,0-1,1-1,0-1,0-1,-2-2,-1 0,0-1,-2 0,-5-1,-2-1,44 8,-11-2,-6-1,-1-2,-10-5,-8-1,-13-2,-11-2,-3 1,1 3,6 0,9 4,6 0,-3-1,-8-1,-19-6,-12 0,-11-2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5-09-12T13:48:27.604"/>
    </inkml:context>
    <inkml:brush xml:id="br0">
      <inkml:brushProperty name="width" value="0.3" units="cm"/>
      <inkml:brushProperty name="height" value="0.6" units="cm"/>
      <inkml:brushProperty name="color" value="#EF0C4D"/>
      <inkml:brushProperty name="tip" value="rectangle"/>
      <inkml:brushProperty name="rasterOp" value="maskPen"/>
    </inkml:brush>
  </inkml:definitions>
  <inkml:trace contextRef="#ctx0" brushRef="#br0">0 76,'52'-9,"15"-1,19 4,-18 2,6 1,9-1,4 0,4 0,0 0,-6 0,-2-1,-11 2,-2 0,-2 0,0 0,1 1,0 0,-2 1,-1 0,-6 1,-1 0,-6-1,-3 1,20 0,-12 0,-14 0,-7 0,0 0,-1 0,-2 0,-4 0,-5 0,0 0,1 1,5 0,4 1,0 0,-8-1,-9 0,-7-1,-4 0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5-09-12T13:48:33.571"/>
    </inkml:context>
    <inkml:brush xml:id="br0">
      <inkml:brushProperty name="width" value="0.3" units="cm"/>
      <inkml:brushProperty name="height" value="0.6" units="cm"/>
      <inkml:brushProperty name="color" value="#0069AF"/>
      <inkml:brushProperty name="tip" value="rectangle"/>
      <inkml:brushProperty name="rasterOp" value="maskPen"/>
    </inkml:brush>
  </inkml:definitions>
  <inkml:trace contextRef="#ctx0" brushRef="#br0">0 36,'73'-2,"7"1,6-3,12 0,-42 1,1 0,3 0,2 0,9 0,3 0,6 1,1 0,2 1,0 0,4 1,-2-1,-10 1,-3 1,-6-1,-3 1,-5 0,-2 0,-4 1,0-1,6 0,0 0,-7 0,-1-1,42 1,-27 0,-17-1,-6 2,-1 2,-2-1,-9 0,-9 0,-8-2,7 2,7 3,3 0,-3 0,-7-2,-2-1,4 1,1 0,-2-2,-6 0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5-09-12T13:48:39.304"/>
    </inkml:context>
    <inkml:brush xml:id="br0">
      <inkml:brushProperty name="width" value="0.3" units="cm"/>
      <inkml:brushProperty name="height" value="0.6" units="cm"/>
      <inkml:brushProperty name="color" value="#D9AEFF"/>
      <inkml:brushProperty name="tip" value="rectangle"/>
      <inkml:brushProperty name="rasterOp" value="maskPen"/>
    </inkml:brush>
  </inkml:definitions>
  <inkml:trace contextRef="#ctx0" brushRef="#br0">1 1,'74'1,"12"0,0-1,7 1,1 0,-11 0,-4 0,1 0,7 1,0-1,-11 1,-17-1,-18 0,-7 0,5 1,10-1,5 1,3-2,-3 1,-2 0,-2 0,3 1,-3-1,-9 0,-8 0,-10 0,0 0,0-1,2 1,2-1,10 1,11 1,7 0,-4-1,-14-1,-12 0,-7 0,-2 0,0 0,4 0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5-09-12T13:48:49.888"/>
    </inkml:context>
    <inkml:brush xml:id="br0">
      <inkml:brushProperty name="width" value="0.3" units="cm"/>
      <inkml:brushProperty name="height" value="0.6" units="cm"/>
      <inkml:brushProperty name="color" value="#00F900"/>
      <inkml:brushProperty name="tip" value="rectangle"/>
      <inkml:brushProperty name="rasterOp" value="maskPen"/>
    </inkml:brush>
  </inkml:definitions>
  <inkml:trace contextRef="#ctx0" brushRef="#br0">0 29,'61'-2,"1"0,9 0,3 0,9 0,3 0,-20 0,3 0,-1 1,3-1,-1 0,1 1,2 0,-1-1,2 1,7 0,2 1,-1-1,-4 1,-1 0,-1 0,-4 0,-1 0,-2 0,21 0,-6 0,-19 0,-3 0,-3 0,0 1,-4-1,-2 1,44 0,-18 0,-17 0,-7 1,-10-1,1 1,-4-2,10 1,8 0,11-1,2 0,-2 2,1 1,5 0,-6 0,-13 0,-22-2,-23-1,-6 1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5-09-12T13:48:52.021"/>
    </inkml:context>
    <inkml:brush xml:id="br0">
      <inkml:brushProperty name="width" value="0.3" units="cm"/>
      <inkml:brushProperty name="height" value="0.6" units="cm"/>
      <inkml:brushProperty name="color" value="#00F900"/>
      <inkml:brushProperty name="tip" value="rectangle"/>
      <inkml:brushProperty name="rasterOp" value="maskPen"/>
    </inkml:brush>
  </inkml:definitions>
  <inkml:trace contextRef="#ctx0" brushRef="#br0">0 2265,'35'-53,"5"-9,5-4,-17 25,0-2,5-7,-1-2,0-6,-2-4,1-7,-1-2,-4 1,-2 0,0-3,-1 1,-1 6,-1 1,-1 5,0 0,1 0,0 1,-4 8,0 2,11-45,-7 14,-5 5,-3 6,-2 8,-3 11,-3 9,-1 6,-1 1,0-4,0 1,-1 0,1 4,-1 3,0-1,1-1,-1-1,-1 6,0 5,-1 8,0 4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5-09-12T13:46:42.689"/>
    </inkml:context>
    <inkml:brush xml:id="br0">
      <inkml:brushProperty name="width" value="0.3" units="cm"/>
      <inkml:brushProperty name="height" value="0.6" units="cm"/>
      <inkml:brushProperty name="color" value="#0069AF"/>
      <inkml:brushProperty name="tip" value="rectangle"/>
      <inkml:brushProperty name="rasterOp" value="maskPen"/>
    </inkml:brush>
  </inkml:definitions>
  <inkml:trace contextRef="#ctx0" brushRef="#br0">4273 1,'-53'38,"1"1,-8 4,-1 1,-6 4,-2 1,-4 3,0-1,0 0,1 1,0 0,0 2,-4 3,0 1,2-4,0-1,1-3,0-2,9-7,2-2,10-8,3-1,5-3,3 1,-26 23,-2 7,6-1,-4 4,-1-2,-4-3,0-6,6-7,7-5,-2-1,-9 3,-3-1,-1 0,6-4,2-2,-5 0,-2 0,-6 3,3-1,-3 4,0-2,2 1,6-2,8-2,8-2,6-1,0 2,4-1,-3 6,3 0,-2 3,2 0,1-3,1-2,4-2,3-3,3-2,4-1,2-1,2-5,2-1,0-1,-4 2,0 3,-1 0,0 0,5-4,1-2,7-5,-2 2,-5 6,-1 1,-2 3,4-2,5-1,1 0,6-5,2-3,3-4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5-09-12T13:46:50.039"/>
    </inkml:context>
    <inkml:brush xml:id="br0">
      <inkml:brushProperty name="width" value="0.3" units="cm"/>
      <inkml:brushProperty name="height" value="0.6" units="cm"/>
      <inkml:brushProperty name="color" value="#EF0C4D"/>
      <inkml:brushProperty name="tip" value="rectangle"/>
      <inkml:brushProperty name="rasterOp" value="maskPen"/>
    </inkml:brush>
  </inkml:definitions>
  <inkml:trace contextRef="#ctx0" brushRef="#br0">2236 0,'-6'67,"0"1,0 4,-2 1,-1 3,-2 1,0-1,-2 0,0-6,-1 0,-2-4,0-2,-1-1,-2-2,-2-4,-2-1,-4 0,-3-2,-4-3,-2 0,-6 0,-3-1,1-1,-2 0,0-4,-2-1,3-4,1-2,3-5,0-2,-40 25,7-11,-1-5,-2-5,-5-2,-6-5,39-15,-1-2,-6-1,-1-2,-2 0,1-1,3 0,1-1,-41 6,18-3,-1 0,-6-2,6-2,18-2,27-2,18 0,5-1,-2 0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5-09-12T13:46:58.940"/>
    </inkml:context>
    <inkml:brush xml:id="br0">
      <inkml:brushProperty name="width" value="0.3" units="cm"/>
      <inkml:brushProperty name="height" value="0.6" units="cm"/>
      <inkml:brushProperty name="color" value="#D9AEFF"/>
      <inkml:brushProperty name="tip" value="rectangle"/>
      <inkml:brushProperty name="rasterOp" value="maskPen"/>
    </inkml:brush>
  </inkml:definitions>
  <inkml:trace contextRef="#ctx0" brushRef="#br0">0 154,'74'-1,"-1"0,20-1,9-1,-10 1,7 0,5-1,-27 2,2-1,4 0,1 0,3 0,-2 0,3 0,2 1,2-1,1 0,1 0,-6 1,1-1,2 0,0 0,0 0,1 0,-1 0,1 0,0 0,1 0,-1 0,0 0,-1 1,-2-1,5 0,-1-1,-1 1,-1 0,-1 0,-1 0,13-1,0 0,-2 0,-2 0,-3 0,8-1,-4 1,-3-1,-2 0,-13 1,-3-1,-2 0,-2 0,16 0,-2 0,-10 0,-6-1,-9 2,32-2,-29 1,-25 2,-7 0,5 1,5 0,-3 0,-7 1,-11 1,-5-1,-1 1,-3-1,-2 0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5-09-12T13:47:01.756"/>
    </inkml:context>
    <inkml:brush xml:id="br0">
      <inkml:brushProperty name="width" value="0.3" units="cm"/>
      <inkml:brushProperty name="height" value="0.6" units="cm"/>
      <inkml:brushProperty name="color" value="#D9AEFF"/>
      <inkml:brushProperty name="tip" value="rectangle"/>
      <inkml:brushProperty name="rasterOp" value="maskPen"/>
    </inkml:brush>
  </inkml:definitions>
  <inkml:trace contextRef="#ctx0" brushRef="#br0">0 0,'71'9,"1"4,-13 7,0 11,-1 13,13 21,-28-26,0 2,0 1,0 1,-2-1,-3 1,-6-3,-2-1,21 41,-8 2,-5 0,-5-5,-7-4,-6-7,-4 0,-2 9,-4 1,-3-4,-3-11,-3-11,-3-4,-3 6,-4 7,-2 0,-3-5,-1-5,-4 3,-5 8,-3 6,2-2,5-10,7-11,3-7,1-3,3-3,0-1,1-5,2-3,-1-4,2-2,0 0,-1 1,2-2,-2 4,-1 13,-3 12,0-1,1-4,2-20,2-8,1 8,0-4,0 6,0-6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5-09-12T13:47:07.756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0 0,'79'7,"-1"4,-28-1,7 4,31 15,12 8,-29-10,5 3,4 1,3 3,-1-1,5 2,2 1,2 1,1 1,-8-3,1 1,2 0,0 1,1 0,1 0,-9-3,2 0,0 1,1-1,-1 1,0-1,-2 0,10 4,-1 0,0 0,-1-1,-1 0,-1 0,-4-3,-1 1,0-1,-1 0,-1-1,0 1,11 4,0 1,-1-1,-1 0,-4-2,5 3,-4-1,-1-1,-1 1,-3-1,1 0,-3 1,-4-2,7 5,-4-2,-5 1,11 8,-7 0,-11-2,-6-1,-15-4,-3 0,2 4,-1 0,-6-4,-2-1,0-2,-2 0,25 26,-7-9,-11-13,-15-16,-8-6,-6-5,2 2,1 0,-2-3,-3-4,-3-3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5-09-12T13:47:09.323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3975 51,'-60'-9,"-1"0,-28 1,-9 1,10 2,-6 1,-2 0,17 2,-1 1,-1 0,0 0,1 1,0 0,0 1,2 0,-19 0,1 1,4 0,13 0,2 0,3 0,-22 1,6 1,18 0,4 2,7-1,0 0,-5 0,-2-1,-3 1,-1-2,0 1,1-1,7 1,3 0,-38 5,4 1,-2 2,44-5,1 0,-1 1,2 0,-48 7,16-2,15-5,13-1,12-2,1 0,-8 0,-8 0,-6-1,-2 0,14-1,18-1,14 0,14-3,4 0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5-09-12T13:47:11.273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2627 4596,'-44'-51,"1"0,-14-12,-5-3,13 15,-2-1,-1-2,-9-8,-2-2,1-1,1 3,1-1,2 0,3 2,0 0,2-1,2-1,0 1,0-1,0-2,0 0,-1-1,-2-5,-1-2,1 1,1-1,2 1,1-1,4 2,1 1,2-1,1 0,2 1,1 0,3 6,2 1,0 0,3 2,0 1,1 0,-9-21,2 1,5 7,2 0,-2-1,1 1,4 11,1 2,1 2,0 3,-14-34,9 13,4 7,-1 0,-5-5,0 1,1 0,6 8,5 7,4 7,3 5,1 2,0-1,1 0,2 1,2 5,2 7,1 5,2 4,0 2,1 1,-1-2,1 0,0 2,0 3,1 2,-1 1,2-3,0 1,0-2,0 3,0 1,1-6,-1 4,1-4,0 6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5-09-12T13:48:18.091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0 4,'68'-1,"0"0,2 0,-1 0,0 1,-2 1,-3-1,-2 1,-4-1,-2 1,32 0,-15-2,-6 0,1 0,2 0,5 1,14 0,-2 2,12 1,0 1,-1-1,-5 0,-22-1,-18-1,-19 0,-9 0,-4 1,2-1,1 0,5 1,4 0,-3 0,-5-1,-4 0,-2-1,1 1,0-1,3 1,0-1,-1 0,-5 0,-2 1,3 1,7 0,2 0,-8 0,-9-1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097C108-5F6B-441E-9AAF-42FA4BA4E2FE}" type="datetimeFigureOut">
              <a:rPr lang="en-GB" smtClean="0"/>
              <a:t>12/09/2025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D14F9C0-6F7C-42CF-8A71-A58832DEA4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321360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5670" y="1200150"/>
            <a:ext cx="8597247" cy="361555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983E9CF1-2612-1DD9-42EA-39EB0F0D36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1212535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9AFA87-1417-4992-ABD9-27C3BC8CC883}" type="datetimeFigureOut">
              <a:rPr lang="en-US" smtClean="0"/>
              <a:t>9/12/25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1E4CB7-CB13-4810-BF18-BE31AFC64F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59874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9AFA87-1417-4992-ABD9-27C3BC8CC883}" type="datetimeFigureOut">
              <a:rPr lang="en-US" smtClean="0"/>
              <a:t>9/12/25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1E4CB7-CB13-4810-BF18-BE31AFC64F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087004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9AFA87-1417-4992-ABD9-27C3BC8CC883}" type="datetimeFigureOut">
              <a:rPr lang="en-US" smtClean="0"/>
              <a:t>9/12/25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1E4CB7-CB13-4810-BF18-BE31AFC64F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284281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9AFA87-1417-4992-ABD9-27C3BC8CC883}" type="datetimeFigureOut">
              <a:rPr lang="en-US" smtClean="0"/>
              <a:t>9/12/25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1E4CB7-CB13-4810-BF18-BE31AFC64F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49698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843"/>
            <a:ext cx="1971675" cy="4358879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3843"/>
            <a:ext cx="5800725" cy="4358879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9AFA87-1417-4992-ABD9-27C3BC8CC883}" type="datetimeFigureOut">
              <a:rPr lang="en-US" smtClean="0"/>
              <a:t>9/12/25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1E4CB7-CB13-4810-BF18-BE31AFC64F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54018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/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9144000" cy="51435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3" name="Slide Number Placeholder 5"/>
          <p:cNvSpPr txBox="1">
            <a:spLocks/>
          </p:cNvSpPr>
          <p:nvPr userDrawn="1"/>
        </p:nvSpPr>
        <p:spPr>
          <a:xfrm>
            <a:off x="6651560" y="4815702"/>
            <a:ext cx="231637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000" kern="1200">
                <a:solidFill>
                  <a:srgbClr val="00A6D6"/>
                </a:solidFill>
                <a:latin typeface="Arial"/>
                <a:ea typeface="+mn-ea"/>
                <a:cs typeface="Arial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557312C-2AB5-4E4E-8F57-D0081D5FE9E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" name="TextBox 2"/>
          <p:cNvSpPr txBox="1"/>
          <p:nvPr userDrawn="1"/>
        </p:nvSpPr>
        <p:spPr>
          <a:xfrm>
            <a:off x="-3990281" y="4186591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20586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jdelijke aanduiding voor inhoud 4"/>
          <p:cNvSpPr>
            <a:spLocks noGrp="1"/>
          </p:cNvSpPr>
          <p:nvPr>
            <p:ph type="subTitle" idx="1"/>
          </p:nvPr>
        </p:nvSpPr>
        <p:spPr>
          <a:xfrm>
            <a:off x="457200" y="3325436"/>
            <a:ext cx="7244448" cy="409704"/>
          </a:xfrm>
        </p:spPr>
        <p:txBody>
          <a:bodyPr/>
          <a:lstStyle>
            <a:lvl1pPr>
              <a:defRPr sz="150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subtitle style</a:t>
            </a:r>
            <a:endParaRPr lang="nl-NL" dirty="0"/>
          </a:p>
        </p:txBody>
      </p:sp>
      <p:sp>
        <p:nvSpPr>
          <p:cNvPr id="7" name="Titel 3"/>
          <p:cNvSpPr>
            <a:spLocks noGrp="1"/>
          </p:cNvSpPr>
          <p:nvPr>
            <p:ph type="ctrTitle"/>
          </p:nvPr>
        </p:nvSpPr>
        <p:spPr>
          <a:xfrm>
            <a:off x="457200" y="1481765"/>
            <a:ext cx="7244448" cy="1324713"/>
          </a:xfrm>
        </p:spPr>
        <p:txBody>
          <a:bodyPr anchor="t"/>
          <a:lstStyle>
            <a:lvl1pPr>
              <a:defRPr>
                <a:solidFill>
                  <a:srgbClr val="82C8FA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nl-NL" dirty="0"/>
          </a:p>
        </p:txBody>
      </p:sp>
      <p:sp>
        <p:nvSpPr>
          <p:cNvPr id="8" name="Tijdelijke aanduiding voor inhoud 9"/>
          <p:cNvSpPr>
            <a:spLocks noGrp="1"/>
          </p:cNvSpPr>
          <p:nvPr>
            <p:ph idx="10"/>
          </p:nvPr>
        </p:nvSpPr>
        <p:spPr>
          <a:xfrm>
            <a:off x="457201" y="2874758"/>
            <a:ext cx="7244448" cy="334182"/>
          </a:xfrm>
        </p:spPr>
        <p:txBody>
          <a:bodyPr anchor="ctr">
            <a:noAutofit/>
          </a:bodyPr>
          <a:lstStyle>
            <a:lvl1pPr>
              <a:defRPr sz="2200" i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461741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GB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3F9AFA87-1417-4992-ABD9-27C3BC8CC883}" type="datetimeFigureOut">
              <a:rPr lang="en-US" smtClean="0"/>
              <a:pPr algn="r"/>
              <a:t>9/12/25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sz="75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1E4CB7-CB13-4810-BF18-BE31AFC64F93}" type="slidenum">
              <a:rPr lang="en-US" smtClean="0"/>
              <a:pPr/>
              <a:t>‹#›</a:t>
            </a:fld>
            <a:endParaRPr lang="en-US" sz="750" dirty="0"/>
          </a:p>
        </p:txBody>
      </p:sp>
    </p:spTree>
    <p:extLst>
      <p:ext uri="{BB962C8B-B14F-4D97-AF65-F5344CB8AC3E}">
        <p14:creationId xmlns:p14="http://schemas.microsoft.com/office/powerpoint/2010/main" val="40492128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9AFA87-1417-4992-ABD9-27C3BC8CC883}" type="datetimeFigureOut">
              <a:rPr lang="en-US" smtClean="0"/>
              <a:t>9/12/25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1E4CB7-CB13-4810-BF18-BE31AFC64F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16509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7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7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82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82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9AFA87-1417-4992-ABD9-27C3BC8CC883}" type="datetimeFigureOut">
              <a:rPr lang="en-US" smtClean="0"/>
              <a:t>9/12/25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1E4CB7-CB13-4810-BF18-BE31AFC64F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59671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8"/>
            <a:ext cx="3886200" cy="3263504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8"/>
            <a:ext cx="3886200" cy="3263504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9AFA87-1417-4992-ABD9-27C3BC8CC883}" type="datetimeFigureOut">
              <a:rPr lang="en-US" smtClean="0"/>
              <a:t>9/12/25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1E4CB7-CB13-4810-BF18-BE31AFC64F9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44051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9AFA87-1417-4992-ABD9-27C3BC8CC883}" type="datetimeFigureOut">
              <a:rPr lang="en-US" smtClean="0"/>
              <a:t>9/12/25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1E4CB7-CB13-4810-BF18-BE31AFC64F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18474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9AFA87-1417-4992-ABD9-27C3BC8CC883}" type="datetimeFigureOut">
              <a:rPr lang="en-US" smtClean="0"/>
              <a:t>9/12/25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1E4CB7-CB13-4810-BF18-BE31AFC64F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63366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emf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.xml"/><Relationship Id="rId3" Type="http://schemas.openxmlformats.org/officeDocument/2006/relationships/slideLayout" Target="../slideLayouts/slideLayout6.xml"/><Relationship Id="rId7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6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4.xml"/><Relationship Id="rId5" Type="http://schemas.openxmlformats.org/officeDocument/2006/relationships/slideLayout" Target="../slideLayouts/slideLayout8.xml"/><Relationship Id="rId10" Type="http://schemas.openxmlformats.org/officeDocument/2006/relationships/slideLayout" Target="../slideLayouts/slideLayout13.xml"/><Relationship Id="rId4" Type="http://schemas.openxmlformats.org/officeDocument/2006/relationships/slideLayout" Target="../slideLayouts/slideLayout7.xml"/><Relationship Id="rId9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492" y="205979"/>
            <a:ext cx="8603425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9492" y="1200150"/>
            <a:ext cx="8603425" cy="361555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9" name="Slide Number Placeholder 5"/>
          <p:cNvSpPr txBox="1">
            <a:spLocks/>
          </p:cNvSpPr>
          <p:nvPr userDrawn="1"/>
        </p:nvSpPr>
        <p:spPr>
          <a:xfrm>
            <a:off x="6651560" y="4815702"/>
            <a:ext cx="231637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000" kern="1200">
                <a:solidFill>
                  <a:srgbClr val="00A6D6"/>
                </a:solidFill>
                <a:latin typeface="Arial"/>
                <a:ea typeface="+mn-ea"/>
                <a:cs typeface="Arial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557312C-2AB5-4E4E-8F57-D0081D5FE9E6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6" name="Afbeelding 8" descr="TUDelft_LogoZWART.eps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8624" y="4515071"/>
            <a:ext cx="1104294" cy="430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34420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1" r:id="rId2"/>
    <p:sldLayoutId id="2147483675" r:id="rId3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rgbClr val="00A6D6"/>
          </a:solidFill>
          <a:latin typeface="Arial"/>
          <a:ea typeface="+mj-ea"/>
          <a:cs typeface="Arial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Clr>
          <a:srgbClr val="00A6D6"/>
        </a:buClr>
        <a:buFont typeface="Arial"/>
        <a:buChar char="•"/>
        <a:defRPr sz="2800" kern="1200">
          <a:solidFill>
            <a:schemeClr val="tx1"/>
          </a:solidFill>
          <a:latin typeface="Arial"/>
          <a:ea typeface="+mn-ea"/>
          <a:cs typeface="Arial"/>
        </a:defRPr>
      </a:lvl1pPr>
      <a:lvl2pPr marL="742950" indent="-285750" algn="l" defTabSz="457200" rtl="0" eaLnBrk="1" latinLnBrk="0" hangingPunct="1">
        <a:spcBef>
          <a:spcPct val="20000"/>
        </a:spcBef>
        <a:buClr>
          <a:srgbClr val="00A6D6"/>
        </a:buClr>
        <a:buFont typeface="Arial"/>
        <a:buChar char="–"/>
        <a:defRPr sz="2400" kern="1200">
          <a:solidFill>
            <a:schemeClr val="tx1"/>
          </a:solidFill>
          <a:latin typeface="Arial"/>
          <a:ea typeface="+mn-ea"/>
          <a:cs typeface="Arial"/>
        </a:defRPr>
      </a:lvl2pPr>
      <a:lvl3pPr marL="1143000" indent="-228600" algn="l" defTabSz="457200" rtl="0" eaLnBrk="1" latinLnBrk="0" hangingPunct="1">
        <a:spcBef>
          <a:spcPct val="20000"/>
        </a:spcBef>
        <a:buClr>
          <a:srgbClr val="00A6D6"/>
        </a:buClr>
        <a:buFont typeface="Arial"/>
        <a:buChar char="•"/>
        <a:defRPr sz="2400" kern="1200">
          <a:solidFill>
            <a:schemeClr val="tx1"/>
          </a:solidFill>
          <a:latin typeface="Arial"/>
          <a:ea typeface="+mn-ea"/>
          <a:cs typeface="Arial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Arial"/>
          <a:ea typeface="+mn-ea"/>
          <a:cs typeface="Arial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Arial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8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C764DE79-268F-4C1A-8933-263129D2AF90}" type="datetimeFigureOut">
              <a:rPr lang="en-US" dirty="0"/>
              <a:t>9/12/25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65074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5" r:id="rId1"/>
    <p:sldLayoutId id="2147483766" r:id="rId2"/>
    <p:sldLayoutId id="2147483767" r:id="rId3"/>
    <p:sldLayoutId id="2147483768" r:id="rId4"/>
    <p:sldLayoutId id="2147483769" r:id="rId5"/>
    <p:sldLayoutId id="2147483770" r:id="rId6"/>
    <p:sldLayoutId id="2147483771" r:id="rId7"/>
    <p:sldLayoutId id="2147483772" r:id="rId8"/>
    <p:sldLayoutId id="2147483773" r:id="rId9"/>
    <p:sldLayoutId id="2147483774" r:id="rId10"/>
    <p:sldLayoutId id="2147483775" r:id="rId11"/>
  </p:sldLayoutIdLst>
  <p:hf sldNum="0"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customXml" Target="../ink/ink6.xml"/><Relationship Id="rId18" Type="http://schemas.openxmlformats.org/officeDocument/2006/relationships/image" Target="../media/image14.png"/><Relationship Id="rId26" Type="http://schemas.openxmlformats.org/officeDocument/2006/relationships/image" Target="../media/image18.png"/><Relationship Id="rId3" Type="http://schemas.openxmlformats.org/officeDocument/2006/relationships/customXml" Target="../ink/ink1.xml"/><Relationship Id="rId21" Type="http://schemas.openxmlformats.org/officeDocument/2006/relationships/customXml" Target="../ink/ink10.xml"/><Relationship Id="rId7" Type="http://schemas.openxmlformats.org/officeDocument/2006/relationships/customXml" Target="../ink/ink3.xml"/><Relationship Id="rId12" Type="http://schemas.openxmlformats.org/officeDocument/2006/relationships/image" Target="../media/image11.png"/><Relationship Id="rId17" Type="http://schemas.openxmlformats.org/officeDocument/2006/relationships/customXml" Target="../ink/ink8.xml"/><Relationship Id="rId25" Type="http://schemas.openxmlformats.org/officeDocument/2006/relationships/customXml" Target="../ink/ink12.xml"/><Relationship Id="rId2" Type="http://schemas.openxmlformats.org/officeDocument/2006/relationships/image" Target="../media/image6.png"/><Relationship Id="rId16" Type="http://schemas.openxmlformats.org/officeDocument/2006/relationships/image" Target="../media/image13.png"/><Relationship Id="rId20" Type="http://schemas.openxmlformats.org/officeDocument/2006/relationships/image" Target="../media/image15.png"/><Relationship Id="rId29" Type="http://schemas.openxmlformats.org/officeDocument/2006/relationships/customXml" Target="../ink/ink14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8.png"/><Relationship Id="rId11" Type="http://schemas.openxmlformats.org/officeDocument/2006/relationships/customXml" Target="../ink/ink5.xml"/><Relationship Id="rId24" Type="http://schemas.openxmlformats.org/officeDocument/2006/relationships/image" Target="../media/image17.png"/><Relationship Id="rId5" Type="http://schemas.openxmlformats.org/officeDocument/2006/relationships/customXml" Target="../ink/ink2.xml"/><Relationship Id="rId15" Type="http://schemas.openxmlformats.org/officeDocument/2006/relationships/customXml" Target="../ink/ink7.xml"/><Relationship Id="rId23" Type="http://schemas.openxmlformats.org/officeDocument/2006/relationships/customXml" Target="../ink/ink11.xml"/><Relationship Id="rId28" Type="http://schemas.openxmlformats.org/officeDocument/2006/relationships/image" Target="../media/image19.png"/><Relationship Id="rId10" Type="http://schemas.openxmlformats.org/officeDocument/2006/relationships/image" Target="../media/image10.png"/><Relationship Id="rId19" Type="http://schemas.openxmlformats.org/officeDocument/2006/relationships/customXml" Target="../ink/ink9.xml"/><Relationship Id="rId31" Type="http://schemas.openxmlformats.org/officeDocument/2006/relationships/image" Target="../media/image21.png"/><Relationship Id="rId4" Type="http://schemas.openxmlformats.org/officeDocument/2006/relationships/image" Target="../media/image7.png"/><Relationship Id="rId9" Type="http://schemas.openxmlformats.org/officeDocument/2006/relationships/customXml" Target="../ink/ink4.xml"/><Relationship Id="rId14" Type="http://schemas.openxmlformats.org/officeDocument/2006/relationships/image" Target="../media/image12.png"/><Relationship Id="rId22" Type="http://schemas.openxmlformats.org/officeDocument/2006/relationships/image" Target="../media/image16.png"/><Relationship Id="rId27" Type="http://schemas.openxmlformats.org/officeDocument/2006/relationships/customXml" Target="../ink/ink13.xml"/><Relationship Id="rId30" Type="http://schemas.openxmlformats.org/officeDocument/2006/relationships/image" Target="../media/image20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27.png"/><Relationship Id="rId4" Type="http://schemas.openxmlformats.org/officeDocument/2006/relationships/image" Target="../media/image25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8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28.png"/><Relationship Id="rId4" Type="http://schemas.openxmlformats.org/officeDocument/2006/relationships/image" Target="../media/image24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34.png"/><Relationship Id="rId4" Type="http://schemas.openxmlformats.org/officeDocument/2006/relationships/image" Target="../media/image28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3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4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5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5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4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41.jpeg"/><Relationship Id="rId4" Type="http://schemas.openxmlformats.org/officeDocument/2006/relationships/image" Target="../media/image40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5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42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45.emf"/><Relationship Id="rId4" Type="http://schemas.openxmlformats.org/officeDocument/2006/relationships/image" Target="../media/image24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48.png"/><Relationship Id="rId4" Type="http://schemas.openxmlformats.org/officeDocument/2006/relationships/image" Target="../media/image45.emf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51.png"/><Relationship Id="rId4" Type="http://schemas.openxmlformats.org/officeDocument/2006/relationships/image" Target="../media/image45.emf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45.emf"/><Relationship Id="rId1" Type="http://schemas.openxmlformats.org/officeDocument/2006/relationships/slideLayout" Target="../slideLayouts/slideLayout5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5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5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875644-9038-5072-D2CE-DE6F12D6F8C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67753" y="480060"/>
            <a:ext cx="3777026" cy="2996946"/>
          </a:xfrm>
        </p:spPr>
        <p:txBody>
          <a:bodyPr anchor="b">
            <a:normAutofit fontScale="90000"/>
          </a:bodyPr>
          <a:lstStyle/>
          <a:p>
            <a:pPr algn="l"/>
            <a:r>
              <a:rPr lang="en-GB" sz="3750" dirty="0"/>
              <a:t>BiomeFUN-2025</a:t>
            </a:r>
            <a:br>
              <a:rPr lang="en-GB" sz="3750" dirty="0"/>
            </a:br>
            <a:br>
              <a:rPr lang="en-GB" sz="3750" dirty="0"/>
            </a:br>
            <a:br>
              <a:rPr lang="en-GB" sz="3750" dirty="0"/>
            </a:br>
            <a:r>
              <a:rPr lang="en-GB" sz="3750" dirty="0"/>
              <a:t>Theoretical </a:t>
            </a:r>
            <a:br>
              <a:rPr lang="en-GB" sz="3750" dirty="0"/>
            </a:br>
            <a:r>
              <a:rPr lang="en-GB" sz="3750" dirty="0"/>
              <a:t>models in </a:t>
            </a:r>
            <a:br>
              <a:rPr lang="en-GB" sz="3750" dirty="0"/>
            </a:br>
            <a:r>
              <a:rPr lang="en-GB" sz="3750" dirty="0"/>
              <a:t>microbial ecology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4D9DA77-4667-D0C4-90B1-48B813FAFF0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67754" y="3477006"/>
            <a:ext cx="2800511" cy="1179576"/>
          </a:xfrm>
        </p:spPr>
        <p:txBody>
          <a:bodyPr>
            <a:normAutofit/>
          </a:bodyPr>
          <a:lstStyle/>
          <a:p>
            <a:pPr algn="l"/>
            <a:endParaRPr lang="en-GB" dirty="0"/>
          </a:p>
          <a:p>
            <a:pPr algn="l"/>
            <a:r>
              <a:rPr lang="en-GB" dirty="0"/>
              <a:t>Timmy Paez </a:t>
            </a:r>
            <a:r>
              <a:rPr lang="es-EC" dirty="0"/>
              <a:t>Watson</a:t>
            </a:r>
          </a:p>
          <a:p>
            <a:pPr algn="l"/>
            <a:r>
              <a:rPr lang="es-EC" dirty="0"/>
              <a:t>Djordje </a:t>
            </a:r>
            <a:r>
              <a:rPr lang="en-GB" dirty="0"/>
              <a:t>Bajić</a:t>
            </a:r>
          </a:p>
        </p:txBody>
      </p:sp>
      <p:pic>
        <p:nvPicPr>
          <p:cNvPr id="4" name="Picture 3" descr="A white background with dots and lines&#10;&#10;AI-generated content may be incorrect.">
            <a:extLst>
              <a:ext uri="{FF2B5EF4-FFF2-40B4-BE49-F238E27FC236}">
                <a16:creationId xmlns:a16="http://schemas.microsoft.com/office/drawing/2014/main" id="{EB16ECEE-DA70-6C0D-0BEB-052CD8CE5288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13063" r="27007" b="2"/>
          <a:stretch>
            <a:fillRect/>
          </a:stretch>
        </p:blipFill>
        <p:spPr>
          <a:xfrm>
            <a:off x="3984919" y="7"/>
            <a:ext cx="5159081" cy="5143493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136020245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18174BC-94BC-F196-EB50-F3DF1C19F05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D020FC3D-FBBA-C592-76C9-835986E561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61252" y="1369218"/>
            <a:ext cx="5454098" cy="35004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noProof="0" dirty="0">
                <a:solidFill>
                  <a:schemeClr val="accent1"/>
                </a:solidFill>
              </a:rPr>
              <a:t>Population:</a:t>
            </a:r>
          </a:p>
          <a:p>
            <a:pPr marL="0" indent="0">
              <a:buNone/>
            </a:pPr>
            <a:endParaRPr lang="en-GB" noProof="0" dirty="0">
              <a:solidFill>
                <a:schemeClr val="accent1"/>
              </a:solidFill>
            </a:endParaRPr>
          </a:p>
          <a:p>
            <a:pPr marL="0" indent="0">
              <a:buNone/>
            </a:pPr>
            <a:r>
              <a:rPr lang="en-GB" noProof="0" dirty="0">
                <a:solidFill>
                  <a:schemeClr val="accent1"/>
                </a:solidFill>
              </a:rPr>
              <a:t>Carrying Capacity:</a:t>
            </a:r>
          </a:p>
          <a:p>
            <a:pPr marL="0" indent="0">
              <a:buNone/>
            </a:pPr>
            <a:endParaRPr lang="en-GB" noProof="0" dirty="0">
              <a:solidFill>
                <a:schemeClr val="accent1"/>
              </a:solidFill>
            </a:endParaRPr>
          </a:p>
          <a:p>
            <a:pPr marL="0" indent="0">
              <a:buNone/>
            </a:pPr>
            <a:r>
              <a:rPr lang="en-GB" noProof="0" dirty="0">
                <a:solidFill>
                  <a:schemeClr val="accent1"/>
                </a:solidFill>
              </a:rPr>
              <a:t>Niche:</a:t>
            </a:r>
          </a:p>
          <a:p>
            <a:pPr marL="0" indent="0">
              <a:buNone/>
            </a:pPr>
            <a:endParaRPr lang="en-GB" noProof="0" dirty="0">
              <a:solidFill>
                <a:schemeClr val="accent1"/>
              </a:solidFill>
            </a:endParaRPr>
          </a:p>
          <a:p>
            <a:pPr marL="0" indent="0">
              <a:buNone/>
            </a:pPr>
            <a:r>
              <a:rPr lang="en-GB" noProof="0" dirty="0">
                <a:solidFill>
                  <a:schemeClr val="accent1"/>
                </a:solidFill>
              </a:rPr>
              <a:t>Interaction:</a:t>
            </a:r>
          </a:p>
          <a:p>
            <a:pPr marL="0" indent="0">
              <a:buNone/>
            </a:pPr>
            <a:endParaRPr lang="en-GB" noProof="0" dirty="0">
              <a:solidFill>
                <a:schemeClr val="accent1"/>
              </a:solidFill>
            </a:endParaRPr>
          </a:p>
          <a:p>
            <a:pPr marL="0" indent="0">
              <a:buNone/>
            </a:pPr>
            <a:r>
              <a:rPr lang="en-GB" noProof="0" dirty="0">
                <a:solidFill>
                  <a:schemeClr val="accent1"/>
                </a:solidFill>
              </a:rPr>
              <a:t>Niche overlap:</a:t>
            </a: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BF67F39A-D02D-81EB-9B20-13B4F91DFD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61250" y="273844"/>
            <a:ext cx="5454099" cy="994172"/>
          </a:xfrm>
        </p:spPr>
        <p:txBody>
          <a:bodyPr/>
          <a:lstStyle/>
          <a:p>
            <a:r>
              <a:rPr lang="en-NL" dirty="0"/>
              <a:t>Basic concepts in Ecology</a:t>
            </a:r>
          </a:p>
        </p:txBody>
      </p:sp>
      <p:pic>
        <p:nvPicPr>
          <p:cNvPr id="2" name="Picture 4" descr="Woody And Buzz Lightyear Everywhere Meme Template — Kapwing">
            <a:extLst>
              <a:ext uri="{FF2B5EF4-FFF2-40B4-BE49-F238E27FC236}">
                <a16:creationId xmlns:a16="http://schemas.microsoft.com/office/drawing/2014/main" id="{1250ED1F-9945-B853-3D7F-CE7A05C32E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827" y="273844"/>
            <a:ext cx="2679968" cy="18222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9392158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ED31EDA-9AA5-C5BD-0619-5212B3A9408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0ADEBC29-437D-88FE-AC22-9E3A74D1B9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1304" y="273844"/>
            <a:ext cx="8184045" cy="994172"/>
          </a:xfrm>
        </p:spPr>
        <p:txBody>
          <a:bodyPr/>
          <a:lstStyle/>
          <a:p>
            <a:r>
              <a:rPr lang="en-NL" dirty="0"/>
              <a:t>Types of interactions</a:t>
            </a:r>
          </a:p>
        </p:txBody>
      </p:sp>
      <p:pic>
        <p:nvPicPr>
          <p:cNvPr id="5122" name="Picture 2">
            <a:extLst>
              <a:ext uri="{FF2B5EF4-FFF2-40B4-BE49-F238E27FC236}">
                <a16:creationId xmlns:a16="http://schemas.microsoft.com/office/drawing/2014/main" id="{16E69F96-4C32-3037-EC83-1A93D427127C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5897"/>
          <a:stretch>
            <a:fillRect/>
          </a:stretch>
        </p:blipFill>
        <p:spPr bwMode="auto">
          <a:xfrm>
            <a:off x="795130" y="1327475"/>
            <a:ext cx="3117781" cy="33360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>
            <a:extLst>
              <a:ext uri="{FF2B5EF4-FFF2-40B4-BE49-F238E27FC236}">
                <a16:creationId xmlns:a16="http://schemas.microsoft.com/office/drawing/2014/main" id="{57186731-C563-B78A-74DC-7E7404ACA8C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4103"/>
          <a:stretch>
            <a:fillRect/>
          </a:stretch>
        </p:blipFill>
        <p:spPr bwMode="auto">
          <a:xfrm>
            <a:off x="4572000" y="1709175"/>
            <a:ext cx="3117781" cy="28300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>
            <a:extLst>
              <a:ext uri="{FF2B5EF4-FFF2-40B4-BE49-F238E27FC236}">
                <a16:creationId xmlns:a16="http://schemas.microsoft.com/office/drawing/2014/main" id="{CA2FB5D6-B1C9-1872-CE9B-6DDB3266BB7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3809"/>
          <a:stretch>
            <a:fillRect/>
          </a:stretch>
        </p:blipFill>
        <p:spPr bwMode="auto">
          <a:xfrm>
            <a:off x="4545094" y="1327476"/>
            <a:ext cx="3117781" cy="381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0940776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B2D8043-E24B-9839-19DE-3D9C42BDE7F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4FBAA7EA-BD43-6343-1E0C-07A9D0A822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1304" y="273844"/>
            <a:ext cx="8184045" cy="994172"/>
          </a:xfrm>
        </p:spPr>
        <p:txBody>
          <a:bodyPr/>
          <a:lstStyle/>
          <a:p>
            <a:r>
              <a:rPr lang="en-NL" dirty="0"/>
              <a:t>Types of interactions in a community</a:t>
            </a:r>
          </a:p>
        </p:txBody>
      </p:sp>
      <p:pic>
        <p:nvPicPr>
          <p:cNvPr id="5122" name="Picture 2">
            <a:extLst>
              <a:ext uri="{FF2B5EF4-FFF2-40B4-BE49-F238E27FC236}">
                <a16:creationId xmlns:a16="http://schemas.microsoft.com/office/drawing/2014/main" id="{F940BEFC-37A0-271E-6DB1-6C5570EA0D6D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-1317"/>
          <a:stretch>
            <a:fillRect/>
          </a:stretch>
        </p:blipFill>
        <p:spPr bwMode="auto">
          <a:xfrm>
            <a:off x="499566" y="1133511"/>
            <a:ext cx="1513961" cy="30336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7F59A729-2C1E-AE41-C0B7-D857F41955E6}"/>
                  </a:ext>
                </a:extLst>
              </p14:cNvPr>
              <p14:cNvContentPartPr/>
              <p14:nvPr/>
            </p14:nvContentPartPr>
            <p14:xfrm>
              <a:off x="5662640" y="1933080"/>
              <a:ext cx="1083600" cy="586440"/>
            </p14:xfrm>
          </p:contentPart>
        </mc:Choice>
        <mc:Fallback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7F59A729-2C1E-AE41-C0B7-D857F41955E6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608640" y="1825440"/>
                <a:ext cx="1191240" cy="802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B8EA834E-671A-E38B-D205-9D69080698AE}"/>
                  </a:ext>
                </a:extLst>
              </p14:cNvPr>
              <p14:cNvContentPartPr/>
              <p14:nvPr/>
            </p14:nvContentPartPr>
            <p14:xfrm>
              <a:off x="5152880" y="2634000"/>
              <a:ext cx="1538640" cy="1091160"/>
            </p14:xfrm>
          </p:contentPart>
        </mc:Choice>
        <mc:Fallback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B8EA834E-671A-E38B-D205-9D69080698AE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5099240" y="2526360"/>
                <a:ext cx="1646280" cy="1306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id="{D48C7205-DC57-6837-FA53-FECC4CC4496D}"/>
                  </a:ext>
                </a:extLst>
              </p14:cNvPr>
              <p14:cNvContentPartPr/>
              <p14:nvPr/>
            </p14:nvContentPartPr>
            <p14:xfrm>
              <a:off x="4864520" y="1894920"/>
              <a:ext cx="804960" cy="752040"/>
            </p14:xfrm>
          </p:contentPart>
        </mc:Choice>
        <mc:Fallback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id="{D48C7205-DC57-6837-FA53-FECC4CC4496D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4810880" y="1786920"/>
                <a:ext cx="912600" cy="967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">
            <p14:nvContentPartPr>
              <p14:cNvPr id="17" name="Ink 16">
                <a:extLst>
                  <a:ext uri="{FF2B5EF4-FFF2-40B4-BE49-F238E27FC236}">
                    <a16:creationId xmlns:a16="http://schemas.microsoft.com/office/drawing/2014/main" id="{AB937009-3F07-3CF1-72BE-28F4011793BA}"/>
                  </a:ext>
                </a:extLst>
              </p14:cNvPr>
              <p14:cNvContentPartPr/>
              <p14:nvPr/>
            </p14:nvContentPartPr>
            <p14:xfrm>
              <a:off x="4811600" y="2575680"/>
              <a:ext cx="1972440" cy="55440"/>
            </p14:xfrm>
          </p:contentPart>
        </mc:Choice>
        <mc:Fallback>
          <p:pic>
            <p:nvPicPr>
              <p:cNvPr id="17" name="Ink 16">
                <a:extLst>
                  <a:ext uri="{FF2B5EF4-FFF2-40B4-BE49-F238E27FC236}">
                    <a16:creationId xmlns:a16="http://schemas.microsoft.com/office/drawing/2014/main" id="{AB937009-3F07-3CF1-72BE-28F4011793BA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4757600" y="2467680"/>
                <a:ext cx="2080080" cy="271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">
            <p14:nvContentPartPr>
              <p14:cNvPr id="18" name="Ink 17">
                <a:extLst>
                  <a:ext uri="{FF2B5EF4-FFF2-40B4-BE49-F238E27FC236}">
                    <a16:creationId xmlns:a16="http://schemas.microsoft.com/office/drawing/2014/main" id="{0BD0C0F0-9669-478B-99CB-3DE51247E809}"/>
                  </a:ext>
                </a:extLst>
              </p14:cNvPr>
              <p14:cNvContentPartPr/>
              <p14:nvPr/>
            </p14:nvContentPartPr>
            <p14:xfrm>
              <a:off x="4846880" y="2689080"/>
              <a:ext cx="348120" cy="916560"/>
            </p14:xfrm>
          </p:contentPart>
        </mc:Choice>
        <mc:Fallback>
          <p:pic>
            <p:nvPicPr>
              <p:cNvPr id="18" name="Ink 17">
                <a:extLst>
                  <a:ext uri="{FF2B5EF4-FFF2-40B4-BE49-F238E27FC236}">
                    <a16:creationId xmlns:a16="http://schemas.microsoft.com/office/drawing/2014/main" id="{0BD0C0F0-9669-478B-99CB-3DE51247E809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4792880" y="2581080"/>
                <a:ext cx="455760" cy="1132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">
            <p14:nvContentPartPr>
              <p14:cNvPr id="19" name="Ink 18">
                <a:extLst>
                  <a:ext uri="{FF2B5EF4-FFF2-40B4-BE49-F238E27FC236}">
                    <a16:creationId xmlns:a16="http://schemas.microsoft.com/office/drawing/2014/main" id="{7797C97F-7956-3C45-638A-38B4C9700689}"/>
                  </a:ext>
                </a:extLst>
              </p14:cNvPr>
              <p14:cNvContentPartPr/>
              <p14:nvPr/>
            </p14:nvContentPartPr>
            <p14:xfrm>
              <a:off x="4915640" y="2678280"/>
              <a:ext cx="1967040" cy="975240"/>
            </p14:xfrm>
          </p:contentPart>
        </mc:Choice>
        <mc:Fallback>
          <p:pic>
            <p:nvPicPr>
              <p:cNvPr id="19" name="Ink 18">
                <a:extLst>
                  <a:ext uri="{FF2B5EF4-FFF2-40B4-BE49-F238E27FC236}">
                    <a16:creationId xmlns:a16="http://schemas.microsoft.com/office/drawing/2014/main" id="{7797C97F-7956-3C45-638A-38B4C9700689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4861640" y="2570280"/>
                <a:ext cx="2074680" cy="1190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5">
            <p14:nvContentPartPr>
              <p14:cNvPr id="20" name="Ink 19">
                <a:extLst>
                  <a:ext uri="{FF2B5EF4-FFF2-40B4-BE49-F238E27FC236}">
                    <a16:creationId xmlns:a16="http://schemas.microsoft.com/office/drawing/2014/main" id="{6F08E7BD-2FBD-97D1-541F-841E8EBD6E8E}"/>
                  </a:ext>
                </a:extLst>
              </p14:cNvPr>
              <p14:cNvContentPartPr/>
              <p14:nvPr/>
            </p14:nvContentPartPr>
            <p14:xfrm>
              <a:off x="5319200" y="3598440"/>
              <a:ext cx="1431360" cy="76320"/>
            </p14:xfrm>
          </p:contentPart>
        </mc:Choice>
        <mc:Fallback>
          <p:pic>
            <p:nvPicPr>
              <p:cNvPr id="20" name="Ink 19">
                <a:extLst>
                  <a:ext uri="{FF2B5EF4-FFF2-40B4-BE49-F238E27FC236}">
                    <a16:creationId xmlns:a16="http://schemas.microsoft.com/office/drawing/2014/main" id="{6F08E7BD-2FBD-97D1-541F-841E8EBD6E8E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5265200" y="3490440"/>
                <a:ext cx="1539000" cy="291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7">
            <p14:nvContentPartPr>
              <p14:cNvPr id="21" name="Ink 20">
                <a:extLst>
                  <a:ext uri="{FF2B5EF4-FFF2-40B4-BE49-F238E27FC236}">
                    <a16:creationId xmlns:a16="http://schemas.microsoft.com/office/drawing/2014/main" id="{97CE8996-EC2D-A562-DB7B-0D899EDC0F45}"/>
                  </a:ext>
                </a:extLst>
              </p14:cNvPr>
              <p14:cNvContentPartPr/>
              <p14:nvPr/>
            </p14:nvContentPartPr>
            <p14:xfrm>
              <a:off x="5717000" y="1913280"/>
              <a:ext cx="946080" cy="1654920"/>
            </p14:xfrm>
          </p:contentPart>
        </mc:Choice>
        <mc:Fallback>
          <p:pic>
            <p:nvPicPr>
              <p:cNvPr id="21" name="Ink 20">
                <a:extLst>
                  <a:ext uri="{FF2B5EF4-FFF2-40B4-BE49-F238E27FC236}">
                    <a16:creationId xmlns:a16="http://schemas.microsoft.com/office/drawing/2014/main" id="{97CE8996-EC2D-A562-DB7B-0D899EDC0F45}"/>
                  </a:ext>
                </a:extLst>
              </p:cNvPr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5663000" y="1805640"/>
                <a:ext cx="1053720" cy="1870560"/>
              </a:xfrm>
              <a:prstGeom prst="rect">
                <a:avLst/>
              </a:prstGeom>
            </p:spPr>
          </p:pic>
        </mc:Fallback>
      </mc:AlternateContent>
      <p:sp>
        <p:nvSpPr>
          <p:cNvPr id="3" name="Oval 2">
            <a:extLst>
              <a:ext uri="{FF2B5EF4-FFF2-40B4-BE49-F238E27FC236}">
                <a16:creationId xmlns:a16="http://schemas.microsoft.com/office/drawing/2014/main" id="{03A56B9C-4DE2-BC97-EF3F-BF3E151B9778}"/>
              </a:ext>
            </a:extLst>
          </p:cNvPr>
          <p:cNvSpPr/>
          <p:nvPr/>
        </p:nvSpPr>
        <p:spPr>
          <a:xfrm>
            <a:off x="5394036" y="1339273"/>
            <a:ext cx="581891" cy="581891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NL" dirty="0"/>
              <a:t>A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79BD192D-7AFB-E7F4-929A-6845CE620BC0}"/>
              </a:ext>
            </a:extLst>
          </p:cNvPr>
          <p:cNvSpPr/>
          <p:nvPr/>
        </p:nvSpPr>
        <p:spPr>
          <a:xfrm>
            <a:off x="4714271" y="3509819"/>
            <a:ext cx="581891" cy="581891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NL" dirty="0"/>
              <a:t>D</a:t>
            </a: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ED1B9234-88B1-5EE7-CA63-62D1351724E4}"/>
              </a:ext>
            </a:extLst>
          </p:cNvPr>
          <p:cNvSpPr/>
          <p:nvPr/>
        </p:nvSpPr>
        <p:spPr>
          <a:xfrm>
            <a:off x="4423326" y="2281382"/>
            <a:ext cx="581891" cy="581891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NL" dirty="0"/>
              <a:t>E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8661E391-AFBE-3369-BA64-70F7FF0BCCD8}"/>
              </a:ext>
            </a:extLst>
          </p:cNvPr>
          <p:cNvSpPr txBox="1"/>
          <p:nvPr/>
        </p:nvSpPr>
        <p:spPr>
          <a:xfrm>
            <a:off x="7730039" y="963280"/>
            <a:ext cx="1423788" cy="11695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NL" sz="1400" dirty="0"/>
              <a:t>Mutualism</a:t>
            </a:r>
          </a:p>
          <a:p>
            <a:r>
              <a:rPr lang="en-NL" sz="1400" dirty="0"/>
              <a:t>Competition</a:t>
            </a:r>
          </a:p>
          <a:p>
            <a:r>
              <a:rPr lang="en-NL" sz="1400" dirty="0"/>
              <a:t>Commensalism</a:t>
            </a:r>
          </a:p>
          <a:p>
            <a:r>
              <a:rPr lang="en-NL" sz="1400" dirty="0"/>
              <a:t>Predation</a:t>
            </a:r>
          </a:p>
          <a:p>
            <a:r>
              <a:rPr lang="en-NL" sz="1400" dirty="0"/>
              <a:t>Parasitism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19">
            <p14:nvContentPartPr>
              <p14:cNvPr id="23" name="Ink 22">
                <a:extLst>
                  <a:ext uri="{FF2B5EF4-FFF2-40B4-BE49-F238E27FC236}">
                    <a16:creationId xmlns:a16="http://schemas.microsoft.com/office/drawing/2014/main" id="{AD25A40C-E1F3-03C8-9578-2B381940A026}"/>
                  </a:ext>
                </a:extLst>
              </p14:cNvPr>
              <p14:cNvContentPartPr/>
              <p14:nvPr/>
            </p14:nvContentPartPr>
            <p14:xfrm>
              <a:off x="7790960" y="1968000"/>
              <a:ext cx="829800" cy="16200"/>
            </p14:xfrm>
          </p:contentPart>
        </mc:Choice>
        <mc:Fallback>
          <p:pic>
            <p:nvPicPr>
              <p:cNvPr id="23" name="Ink 22">
                <a:extLst>
                  <a:ext uri="{FF2B5EF4-FFF2-40B4-BE49-F238E27FC236}">
                    <a16:creationId xmlns:a16="http://schemas.microsoft.com/office/drawing/2014/main" id="{AD25A40C-E1F3-03C8-9578-2B381940A026}"/>
                  </a:ext>
                </a:extLst>
              </p:cNvPr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7736960" y="1860000"/>
                <a:ext cx="937440" cy="231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1">
            <p14:nvContentPartPr>
              <p14:cNvPr id="24" name="Ink 23">
                <a:extLst>
                  <a:ext uri="{FF2B5EF4-FFF2-40B4-BE49-F238E27FC236}">
                    <a16:creationId xmlns:a16="http://schemas.microsoft.com/office/drawing/2014/main" id="{DF8DE82C-0F4B-AD37-77A6-FBCCC9B4E860}"/>
                  </a:ext>
                </a:extLst>
              </p14:cNvPr>
              <p14:cNvContentPartPr/>
              <p14:nvPr/>
            </p14:nvContentPartPr>
            <p14:xfrm>
              <a:off x="7853960" y="1080960"/>
              <a:ext cx="801000" cy="27720"/>
            </p14:xfrm>
          </p:contentPart>
        </mc:Choice>
        <mc:Fallback>
          <p:pic>
            <p:nvPicPr>
              <p:cNvPr id="24" name="Ink 23">
                <a:extLst>
                  <a:ext uri="{FF2B5EF4-FFF2-40B4-BE49-F238E27FC236}">
                    <a16:creationId xmlns:a16="http://schemas.microsoft.com/office/drawing/2014/main" id="{DF8DE82C-0F4B-AD37-77A6-FBCCC9B4E860}"/>
                  </a:ext>
                </a:extLst>
              </p:cNvPr>
              <p:cNvPicPr/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7799960" y="972960"/>
                <a:ext cx="908640" cy="243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3">
            <p14:nvContentPartPr>
              <p14:cNvPr id="25" name="Ink 24">
                <a:extLst>
                  <a:ext uri="{FF2B5EF4-FFF2-40B4-BE49-F238E27FC236}">
                    <a16:creationId xmlns:a16="http://schemas.microsoft.com/office/drawing/2014/main" id="{364035B2-6AED-E4B1-37BA-1814D729EF05}"/>
                  </a:ext>
                </a:extLst>
              </p14:cNvPr>
              <p14:cNvContentPartPr/>
              <p14:nvPr/>
            </p14:nvContentPartPr>
            <p14:xfrm>
              <a:off x="7865480" y="1290480"/>
              <a:ext cx="915120" cy="24840"/>
            </p14:xfrm>
          </p:contentPart>
        </mc:Choice>
        <mc:Fallback>
          <p:pic>
            <p:nvPicPr>
              <p:cNvPr id="25" name="Ink 24">
                <a:extLst>
                  <a:ext uri="{FF2B5EF4-FFF2-40B4-BE49-F238E27FC236}">
                    <a16:creationId xmlns:a16="http://schemas.microsoft.com/office/drawing/2014/main" id="{364035B2-6AED-E4B1-37BA-1814D729EF05}"/>
                  </a:ext>
                </a:extLst>
              </p:cNvPr>
              <p:cNvPicPr/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7811480" y="1182480"/>
                <a:ext cx="1022760" cy="240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5">
            <p14:nvContentPartPr>
              <p14:cNvPr id="26" name="Ink 25">
                <a:extLst>
                  <a:ext uri="{FF2B5EF4-FFF2-40B4-BE49-F238E27FC236}">
                    <a16:creationId xmlns:a16="http://schemas.microsoft.com/office/drawing/2014/main" id="{9A738882-47D4-1171-F554-97C6F384CEE0}"/>
                  </a:ext>
                </a:extLst>
              </p14:cNvPr>
              <p14:cNvContentPartPr/>
              <p14:nvPr/>
            </p14:nvContentPartPr>
            <p14:xfrm>
              <a:off x="7848560" y="1750200"/>
              <a:ext cx="732960" cy="13680"/>
            </p14:xfrm>
          </p:contentPart>
        </mc:Choice>
        <mc:Fallback>
          <p:pic>
            <p:nvPicPr>
              <p:cNvPr id="26" name="Ink 25">
                <a:extLst>
                  <a:ext uri="{FF2B5EF4-FFF2-40B4-BE49-F238E27FC236}">
                    <a16:creationId xmlns:a16="http://schemas.microsoft.com/office/drawing/2014/main" id="{9A738882-47D4-1171-F554-97C6F384CEE0}"/>
                  </a:ext>
                </a:extLst>
              </p:cNvPr>
              <p:cNvPicPr/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7794920" y="1642560"/>
                <a:ext cx="840600" cy="229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7">
            <p14:nvContentPartPr>
              <p14:cNvPr id="27" name="Ink 26">
                <a:extLst>
                  <a:ext uri="{FF2B5EF4-FFF2-40B4-BE49-F238E27FC236}">
                    <a16:creationId xmlns:a16="http://schemas.microsoft.com/office/drawing/2014/main" id="{E755CBEB-BEB1-F8C6-8D61-F79256B3B034}"/>
                  </a:ext>
                </a:extLst>
              </p14:cNvPr>
              <p14:cNvContentPartPr/>
              <p14:nvPr/>
            </p14:nvContentPartPr>
            <p14:xfrm>
              <a:off x="7838840" y="1533120"/>
              <a:ext cx="1215000" cy="10800"/>
            </p14:xfrm>
          </p:contentPart>
        </mc:Choice>
        <mc:Fallback>
          <p:pic>
            <p:nvPicPr>
              <p:cNvPr id="27" name="Ink 26">
                <a:extLst>
                  <a:ext uri="{FF2B5EF4-FFF2-40B4-BE49-F238E27FC236}">
                    <a16:creationId xmlns:a16="http://schemas.microsoft.com/office/drawing/2014/main" id="{E755CBEB-BEB1-F8C6-8D61-F79256B3B034}"/>
                  </a:ext>
                </a:extLst>
              </p:cNvPr>
              <p:cNvPicPr/>
              <p:nvPr/>
            </p:nvPicPr>
            <p:blipFill>
              <a:blip r:embed="rId28"/>
              <a:stretch>
                <a:fillRect/>
              </a:stretch>
            </p:blipFill>
            <p:spPr>
              <a:xfrm>
                <a:off x="7784840" y="1425480"/>
                <a:ext cx="1322640" cy="226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9">
            <p14:nvContentPartPr>
              <p14:cNvPr id="28" name="Ink 27">
                <a:extLst>
                  <a:ext uri="{FF2B5EF4-FFF2-40B4-BE49-F238E27FC236}">
                    <a16:creationId xmlns:a16="http://schemas.microsoft.com/office/drawing/2014/main" id="{1618ACA0-3CD8-8EFA-F2D8-63B00F1DC97B}"/>
                  </a:ext>
                </a:extLst>
              </p14:cNvPr>
              <p14:cNvContentPartPr/>
              <p14:nvPr/>
            </p14:nvContentPartPr>
            <p14:xfrm>
              <a:off x="6656600" y="2806080"/>
              <a:ext cx="270360" cy="815400"/>
            </p14:xfrm>
          </p:contentPart>
        </mc:Choice>
        <mc:Fallback>
          <p:pic>
            <p:nvPicPr>
              <p:cNvPr id="28" name="Ink 27">
                <a:extLst>
                  <a:ext uri="{FF2B5EF4-FFF2-40B4-BE49-F238E27FC236}">
                    <a16:creationId xmlns:a16="http://schemas.microsoft.com/office/drawing/2014/main" id="{1618ACA0-3CD8-8EFA-F2D8-63B00F1DC97B}"/>
                  </a:ext>
                </a:extLst>
              </p:cNvPr>
              <p:cNvPicPr/>
              <p:nvPr/>
            </p:nvPicPr>
            <p:blipFill>
              <a:blip r:embed="rId30"/>
              <a:stretch>
                <a:fillRect/>
              </a:stretch>
            </p:blipFill>
            <p:spPr>
              <a:xfrm>
                <a:off x="6602600" y="2698080"/>
                <a:ext cx="378000" cy="1031040"/>
              </a:xfrm>
              <a:prstGeom prst="rect">
                <a:avLst/>
              </a:prstGeom>
            </p:spPr>
          </p:pic>
        </mc:Fallback>
      </mc:AlternateContent>
      <p:sp>
        <p:nvSpPr>
          <p:cNvPr id="5" name="Oval 4">
            <a:extLst>
              <a:ext uri="{FF2B5EF4-FFF2-40B4-BE49-F238E27FC236}">
                <a16:creationId xmlns:a16="http://schemas.microsoft.com/office/drawing/2014/main" id="{AB2F6752-9A92-946E-8364-7178EB32D75B}"/>
              </a:ext>
            </a:extLst>
          </p:cNvPr>
          <p:cNvSpPr/>
          <p:nvPr/>
        </p:nvSpPr>
        <p:spPr>
          <a:xfrm>
            <a:off x="6354618" y="3509819"/>
            <a:ext cx="581891" cy="581891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NL" dirty="0"/>
              <a:t>C</a:t>
            </a: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E29A1A44-00CC-8B32-40A6-04EC300EC9A2}"/>
              </a:ext>
            </a:extLst>
          </p:cNvPr>
          <p:cNvSpPr/>
          <p:nvPr/>
        </p:nvSpPr>
        <p:spPr>
          <a:xfrm>
            <a:off x="6557818" y="2281382"/>
            <a:ext cx="581891" cy="581891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NL" dirty="0"/>
              <a:t>B</a:t>
            </a:r>
          </a:p>
        </p:txBody>
      </p:sp>
      <p:pic>
        <p:nvPicPr>
          <p:cNvPr id="7170" name="Picture 2" descr="It's Always Complicated - Mike Hoffer, CB Town Council">
            <a:extLst>
              <a:ext uri="{FF2B5EF4-FFF2-40B4-BE49-F238E27FC236}">
                <a16:creationId xmlns:a16="http://schemas.microsoft.com/office/drawing/2014/main" id="{541D6D13-4725-226D-E55E-89DBDEC838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76999" y="2664960"/>
            <a:ext cx="3088579" cy="23164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81481384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2CDCF10-1AAA-4A87-19DE-652191E7DD0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D5082F34-7A57-277E-2F28-B41C79D05C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4" cy="51435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A white background with dots and lines&#10;&#10;AI-generated content may be incorrect.">
            <a:extLst>
              <a:ext uri="{FF2B5EF4-FFF2-40B4-BE49-F238E27FC236}">
                <a16:creationId xmlns:a16="http://schemas.microsoft.com/office/drawing/2014/main" id="{2B8F3F6C-7013-C4D7-887E-7C68F23251A7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50000"/>
          </a:blip>
          <a:srcRect t="5834" r="-1" b="-1"/>
          <a:stretch>
            <a:fillRect/>
          </a:stretch>
        </p:blipFill>
        <p:spPr>
          <a:xfrm>
            <a:off x="20" y="10"/>
            <a:ext cx="9141693" cy="514349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6AB2278-6426-82A4-F38D-2F4BBCE9ED9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5286" y="843534"/>
            <a:ext cx="6858000" cy="2297430"/>
          </a:xfrm>
        </p:spPr>
        <p:txBody>
          <a:bodyPr>
            <a:normAutofit/>
          </a:bodyPr>
          <a:lstStyle/>
          <a:p>
            <a:r>
              <a:rPr lang="en-GB" sz="5000" dirty="0">
                <a:solidFill>
                  <a:schemeClr val="bg1"/>
                </a:solidFill>
              </a:rPr>
              <a:t>Theoretical models in Microbial Ecology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01ED01F-02E2-F338-771A-842D887B5D6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5286" y="3449574"/>
            <a:ext cx="6858000" cy="920640"/>
          </a:xfrm>
        </p:spPr>
        <p:txBody>
          <a:bodyPr>
            <a:normAutofit/>
          </a:bodyPr>
          <a:lstStyle/>
          <a:p>
            <a:endParaRPr lang="en-GB" sz="2000" dirty="0">
              <a:solidFill>
                <a:schemeClr val="bg1"/>
              </a:solidFill>
            </a:endParaRPr>
          </a:p>
          <a:p>
            <a:r>
              <a:rPr lang="en-US" sz="2000" dirty="0">
                <a:solidFill>
                  <a:schemeClr val="bg1"/>
                </a:solidFill>
              </a:rPr>
              <a:t>2. Lotka-Volterra models</a:t>
            </a:r>
            <a:endParaRPr lang="en-GB" sz="2000" dirty="0">
              <a:solidFill>
                <a:schemeClr val="bg1"/>
              </a:solidFill>
            </a:endParaRPr>
          </a:p>
        </p:txBody>
      </p:sp>
      <p:sp>
        <p:nvSpPr>
          <p:cNvPr id="11" name="sketchy box">
            <a:extLst>
              <a:ext uri="{FF2B5EF4-FFF2-40B4-BE49-F238E27FC236}">
                <a16:creationId xmlns:a16="http://schemas.microsoft.com/office/drawing/2014/main" id="{F28894E0-A051-A20C-2DBD-C62EC1ABF5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628650" y="540714"/>
            <a:ext cx="7886700" cy="4062071"/>
          </a:xfrm>
          <a:custGeom>
            <a:avLst/>
            <a:gdLst>
              <a:gd name="connsiteX0" fmla="*/ 0 w 7886700"/>
              <a:gd name="connsiteY0" fmla="*/ 0 h 4062071"/>
              <a:gd name="connsiteX1" fmla="*/ 578358 w 7886700"/>
              <a:gd name="connsiteY1" fmla="*/ 0 h 4062071"/>
              <a:gd name="connsiteX2" fmla="*/ 998982 w 7886700"/>
              <a:gd name="connsiteY2" fmla="*/ 0 h 4062071"/>
              <a:gd name="connsiteX3" fmla="*/ 1813941 w 7886700"/>
              <a:gd name="connsiteY3" fmla="*/ 0 h 4062071"/>
              <a:gd name="connsiteX4" fmla="*/ 2392299 w 7886700"/>
              <a:gd name="connsiteY4" fmla="*/ 0 h 4062071"/>
              <a:gd name="connsiteX5" fmla="*/ 2970657 w 7886700"/>
              <a:gd name="connsiteY5" fmla="*/ 0 h 4062071"/>
              <a:gd name="connsiteX6" fmla="*/ 3785616 w 7886700"/>
              <a:gd name="connsiteY6" fmla="*/ 0 h 4062071"/>
              <a:gd name="connsiteX7" fmla="*/ 4285107 w 7886700"/>
              <a:gd name="connsiteY7" fmla="*/ 0 h 4062071"/>
              <a:gd name="connsiteX8" fmla="*/ 5100066 w 7886700"/>
              <a:gd name="connsiteY8" fmla="*/ 0 h 4062071"/>
              <a:gd name="connsiteX9" fmla="*/ 5915025 w 7886700"/>
              <a:gd name="connsiteY9" fmla="*/ 0 h 4062071"/>
              <a:gd name="connsiteX10" fmla="*/ 6572250 w 7886700"/>
              <a:gd name="connsiteY10" fmla="*/ 0 h 4062071"/>
              <a:gd name="connsiteX11" fmla="*/ 7886700 w 7886700"/>
              <a:gd name="connsiteY11" fmla="*/ 0 h 4062071"/>
              <a:gd name="connsiteX12" fmla="*/ 7886700 w 7886700"/>
              <a:gd name="connsiteY12" fmla="*/ 636391 h 4062071"/>
              <a:gd name="connsiteX13" fmla="*/ 7886700 w 7886700"/>
              <a:gd name="connsiteY13" fmla="*/ 1191541 h 4062071"/>
              <a:gd name="connsiteX14" fmla="*/ 7886700 w 7886700"/>
              <a:gd name="connsiteY14" fmla="*/ 1868553 h 4062071"/>
              <a:gd name="connsiteX15" fmla="*/ 7886700 w 7886700"/>
              <a:gd name="connsiteY15" fmla="*/ 2545564 h 4062071"/>
              <a:gd name="connsiteX16" fmla="*/ 7886700 w 7886700"/>
              <a:gd name="connsiteY16" fmla="*/ 3222576 h 4062071"/>
              <a:gd name="connsiteX17" fmla="*/ 7886700 w 7886700"/>
              <a:gd name="connsiteY17" fmla="*/ 4062071 h 4062071"/>
              <a:gd name="connsiteX18" fmla="*/ 7150608 w 7886700"/>
              <a:gd name="connsiteY18" fmla="*/ 4062071 h 4062071"/>
              <a:gd name="connsiteX19" fmla="*/ 6729984 w 7886700"/>
              <a:gd name="connsiteY19" fmla="*/ 4062071 h 4062071"/>
              <a:gd name="connsiteX20" fmla="*/ 6230493 w 7886700"/>
              <a:gd name="connsiteY20" fmla="*/ 4062071 h 4062071"/>
              <a:gd name="connsiteX21" fmla="*/ 5415534 w 7886700"/>
              <a:gd name="connsiteY21" fmla="*/ 4062071 h 4062071"/>
              <a:gd name="connsiteX22" fmla="*/ 4758309 w 7886700"/>
              <a:gd name="connsiteY22" fmla="*/ 4062071 h 4062071"/>
              <a:gd name="connsiteX23" fmla="*/ 4258818 w 7886700"/>
              <a:gd name="connsiteY23" fmla="*/ 4062071 h 4062071"/>
              <a:gd name="connsiteX24" fmla="*/ 3601593 w 7886700"/>
              <a:gd name="connsiteY24" fmla="*/ 4062071 h 4062071"/>
              <a:gd name="connsiteX25" fmla="*/ 3180969 w 7886700"/>
              <a:gd name="connsiteY25" fmla="*/ 4062071 h 4062071"/>
              <a:gd name="connsiteX26" fmla="*/ 2760345 w 7886700"/>
              <a:gd name="connsiteY26" fmla="*/ 4062071 h 4062071"/>
              <a:gd name="connsiteX27" fmla="*/ 2103120 w 7886700"/>
              <a:gd name="connsiteY27" fmla="*/ 4062071 h 4062071"/>
              <a:gd name="connsiteX28" fmla="*/ 1603629 w 7886700"/>
              <a:gd name="connsiteY28" fmla="*/ 4062071 h 4062071"/>
              <a:gd name="connsiteX29" fmla="*/ 867537 w 7886700"/>
              <a:gd name="connsiteY29" fmla="*/ 4062071 h 4062071"/>
              <a:gd name="connsiteX30" fmla="*/ 0 w 7886700"/>
              <a:gd name="connsiteY30" fmla="*/ 4062071 h 4062071"/>
              <a:gd name="connsiteX31" fmla="*/ 0 w 7886700"/>
              <a:gd name="connsiteY31" fmla="*/ 3344438 h 4062071"/>
              <a:gd name="connsiteX32" fmla="*/ 0 w 7886700"/>
              <a:gd name="connsiteY32" fmla="*/ 2626806 h 4062071"/>
              <a:gd name="connsiteX33" fmla="*/ 0 w 7886700"/>
              <a:gd name="connsiteY33" fmla="*/ 2031036 h 4062071"/>
              <a:gd name="connsiteX34" fmla="*/ 0 w 7886700"/>
              <a:gd name="connsiteY34" fmla="*/ 1313403 h 4062071"/>
              <a:gd name="connsiteX35" fmla="*/ 0 w 7886700"/>
              <a:gd name="connsiteY35" fmla="*/ 0 h 40620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7886700" h="4062071" extrusionOk="0">
                <a:moveTo>
                  <a:pt x="0" y="0"/>
                </a:moveTo>
                <a:cubicBezTo>
                  <a:pt x="165412" y="-21137"/>
                  <a:pt x="322344" y="-21985"/>
                  <a:pt x="578358" y="0"/>
                </a:cubicBezTo>
                <a:cubicBezTo>
                  <a:pt x="834372" y="21985"/>
                  <a:pt x="888520" y="-5136"/>
                  <a:pt x="998982" y="0"/>
                </a:cubicBezTo>
                <a:cubicBezTo>
                  <a:pt x="1109444" y="5136"/>
                  <a:pt x="1622600" y="-36529"/>
                  <a:pt x="1813941" y="0"/>
                </a:cubicBezTo>
                <a:cubicBezTo>
                  <a:pt x="2005282" y="36529"/>
                  <a:pt x="2177619" y="19108"/>
                  <a:pt x="2392299" y="0"/>
                </a:cubicBezTo>
                <a:cubicBezTo>
                  <a:pt x="2606979" y="-19108"/>
                  <a:pt x="2788556" y="-21788"/>
                  <a:pt x="2970657" y="0"/>
                </a:cubicBezTo>
                <a:cubicBezTo>
                  <a:pt x="3152758" y="21788"/>
                  <a:pt x="3596738" y="18723"/>
                  <a:pt x="3785616" y="0"/>
                </a:cubicBezTo>
                <a:cubicBezTo>
                  <a:pt x="3974494" y="-18723"/>
                  <a:pt x="4136501" y="9985"/>
                  <a:pt x="4285107" y="0"/>
                </a:cubicBezTo>
                <a:cubicBezTo>
                  <a:pt x="4433713" y="-9985"/>
                  <a:pt x="4710656" y="-6143"/>
                  <a:pt x="5100066" y="0"/>
                </a:cubicBezTo>
                <a:cubicBezTo>
                  <a:pt x="5489476" y="6143"/>
                  <a:pt x="5703885" y="5883"/>
                  <a:pt x="5915025" y="0"/>
                </a:cubicBezTo>
                <a:cubicBezTo>
                  <a:pt x="6126165" y="-5883"/>
                  <a:pt x="6308797" y="30350"/>
                  <a:pt x="6572250" y="0"/>
                </a:cubicBezTo>
                <a:cubicBezTo>
                  <a:pt x="6835703" y="-30350"/>
                  <a:pt x="7286910" y="4832"/>
                  <a:pt x="7886700" y="0"/>
                </a:cubicBezTo>
                <a:cubicBezTo>
                  <a:pt x="7889074" y="220758"/>
                  <a:pt x="7883165" y="357992"/>
                  <a:pt x="7886700" y="636391"/>
                </a:cubicBezTo>
                <a:cubicBezTo>
                  <a:pt x="7890235" y="914790"/>
                  <a:pt x="7903701" y="952234"/>
                  <a:pt x="7886700" y="1191541"/>
                </a:cubicBezTo>
                <a:cubicBezTo>
                  <a:pt x="7869700" y="1430848"/>
                  <a:pt x="7863116" y="1553316"/>
                  <a:pt x="7886700" y="1868553"/>
                </a:cubicBezTo>
                <a:cubicBezTo>
                  <a:pt x="7910284" y="2183790"/>
                  <a:pt x="7896439" y="2331507"/>
                  <a:pt x="7886700" y="2545564"/>
                </a:cubicBezTo>
                <a:cubicBezTo>
                  <a:pt x="7876961" y="2759621"/>
                  <a:pt x="7899048" y="2997788"/>
                  <a:pt x="7886700" y="3222576"/>
                </a:cubicBezTo>
                <a:cubicBezTo>
                  <a:pt x="7874352" y="3447364"/>
                  <a:pt x="7863320" y="3844609"/>
                  <a:pt x="7886700" y="4062071"/>
                </a:cubicBezTo>
                <a:cubicBezTo>
                  <a:pt x="7688995" y="4091405"/>
                  <a:pt x="7438163" y="4081351"/>
                  <a:pt x="7150608" y="4062071"/>
                </a:cubicBezTo>
                <a:cubicBezTo>
                  <a:pt x="6863053" y="4042791"/>
                  <a:pt x="6852167" y="4080837"/>
                  <a:pt x="6729984" y="4062071"/>
                </a:cubicBezTo>
                <a:cubicBezTo>
                  <a:pt x="6607801" y="4043305"/>
                  <a:pt x="6412225" y="4055086"/>
                  <a:pt x="6230493" y="4062071"/>
                </a:cubicBezTo>
                <a:cubicBezTo>
                  <a:pt x="6048761" y="4069056"/>
                  <a:pt x="5595777" y="4070043"/>
                  <a:pt x="5415534" y="4062071"/>
                </a:cubicBezTo>
                <a:cubicBezTo>
                  <a:pt x="5235291" y="4054099"/>
                  <a:pt x="4927239" y="4094195"/>
                  <a:pt x="4758309" y="4062071"/>
                </a:cubicBezTo>
                <a:cubicBezTo>
                  <a:pt x="4589380" y="4029947"/>
                  <a:pt x="4452506" y="4069552"/>
                  <a:pt x="4258818" y="4062071"/>
                </a:cubicBezTo>
                <a:cubicBezTo>
                  <a:pt x="4065130" y="4054590"/>
                  <a:pt x="3802761" y="4085813"/>
                  <a:pt x="3601593" y="4062071"/>
                </a:cubicBezTo>
                <a:cubicBezTo>
                  <a:pt x="3400425" y="4038329"/>
                  <a:pt x="3311647" y="4060168"/>
                  <a:pt x="3180969" y="4062071"/>
                </a:cubicBezTo>
                <a:cubicBezTo>
                  <a:pt x="3050291" y="4063974"/>
                  <a:pt x="2961884" y="4043763"/>
                  <a:pt x="2760345" y="4062071"/>
                </a:cubicBezTo>
                <a:cubicBezTo>
                  <a:pt x="2558806" y="4080379"/>
                  <a:pt x="2276592" y="4030989"/>
                  <a:pt x="2103120" y="4062071"/>
                </a:cubicBezTo>
                <a:cubicBezTo>
                  <a:pt x="1929649" y="4093153"/>
                  <a:pt x="1726258" y="4048114"/>
                  <a:pt x="1603629" y="4062071"/>
                </a:cubicBezTo>
                <a:cubicBezTo>
                  <a:pt x="1481000" y="4076028"/>
                  <a:pt x="1025048" y="4037431"/>
                  <a:pt x="867537" y="4062071"/>
                </a:cubicBezTo>
                <a:cubicBezTo>
                  <a:pt x="710026" y="4086711"/>
                  <a:pt x="400773" y="4019788"/>
                  <a:pt x="0" y="4062071"/>
                </a:cubicBezTo>
                <a:cubicBezTo>
                  <a:pt x="-77" y="3748456"/>
                  <a:pt x="-30814" y="3576596"/>
                  <a:pt x="0" y="3344438"/>
                </a:cubicBezTo>
                <a:cubicBezTo>
                  <a:pt x="30814" y="3112280"/>
                  <a:pt x="30350" y="2816152"/>
                  <a:pt x="0" y="2626806"/>
                </a:cubicBezTo>
                <a:cubicBezTo>
                  <a:pt x="-30350" y="2437460"/>
                  <a:pt x="26575" y="2258994"/>
                  <a:pt x="0" y="2031036"/>
                </a:cubicBezTo>
                <a:cubicBezTo>
                  <a:pt x="-26575" y="1803078"/>
                  <a:pt x="-8850" y="1530345"/>
                  <a:pt x="0" y="1313403"/>
                </a:cubicBezTo>
                <a:cubicBezTo>
                  <a:pt x="8850" y="1096461"/>
                  <a:pt x="47646" y="423049"/>
                  <a:pt x="0" y="0"/>
                </a:cubicBezTo>
                <a:close/>
              </a:path>
            </a:pathLst>
          </a:custGeom>
          <a:noFill/>
          <a:ln w="47625" cap="rnd">
            <a:solidFill>
              <a:schemeClr val="bg1">
                <a:alpha val="75000"/>
              </a:schemeClr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sketchy line">
            <a:extLst>
              <a:ext uri="{FF2B5EF4-FFF2-40B4-BE49-F238E27FC236}">
                <a16:creationId xmlns:a16="http://schemas.microsoft.com/office/drawing/2014/main" id="{FCC64E46-AB0C-EE86-D6DA-947497C911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980654" y="3314567"/>
            <a:ext cx="3182692" cy="13716"/>
          </a:xfrm>
          <a:custGeom>
            <a:avLst/>
            <a:gdLst>
              <a:gd name="connsiteX0" fmla="*/ 0 w 3182692"/>
              <a:gd name="connsiteY0" fmla="*/ 0 h 13716"/>
              <a:gd name="connsiteX1" fmla="*/ 604711 w 3182692"/>
              <a:gd name="connsiteY1" fmla="*/ 0 h 13716"/>
              <a:gd name="connsiteX2" fmla="*/ 1241250 w 3182692"/>
              <a:gd name="connsiteY2" fmla="*/ 0 h 13716"/>
              <a:gd name="connsiteX3" fmla="*/ 1909615 w 3182692"/>
              <a:gd name="connsiteY3" fmla="*/ 0 h 13716"/>
              <a:gd name="connsiteX4" fmla="*/ 2577981 w 3182692"/>
              <a:gd name="connsiteY4" fmla="*/ 0 h 13716"/>
              <a:gd name="connsiteX5" fmla="*/ 3182692 w 3182692"/>
              <a:gd name="connsiteY5" fmla="*/ 0 h 13716"/>
              <a:gd name="connsiteX6" fmla="*/ 3182692 w 3182692"/>
              <a:gd name="connsiteY6" fmla="*/ 13716 h 13716"/>
              <a:gd name="connsiteX7" fmla="*/ 2482500 w 3182692"/>
              <a:gd name="connsiteY7" fmla="*/ 13716 h 13716"/>
              <a:gd name="connsiteX8" fmla="*/ 1782308 w 3182692"/>
              <a:gd name="connsiteY8" fmla="*/ 13716 h 13716"/>
              <a:gd name="connsiteX9" fmla="*/ 1145769 w 3182692"/>
              <a:gd name="connsiteY9" fmla="*/ 13716 h 13716"/>
              <a:gd name="connsiteX10" fmla="*/ 0 w 3182692"/>
              <a:gd name="connsiteY10" fmla="*/ 13716 h 13716"/>
              <a:gd name="connsiteX11" fmla="*/ 0 w 3182692"/>
              <a:gd name="connsiteY11" fmla="*/ 0 h 137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182692" h="13716" fill="none" extrusionOk="0">
                <a:moveTo>
                  <a:pt x="0" y="0"/>
                </a:moveTo>
                <a:cubicBezTo>
                  <a:pt x="126686" y="-21366"/>
                  <a:pt x="467788" y="9025"/>
                  <a:pt x="604711" y="0"/>
                </a:cubicBezTo>
                <a:cubicBezTo>
                  <a:pt x="741634" y="-9025"/>
                  <a:pt x="1061620" y="6814"/>
                  <a:pt x="1241250" y="0"/>
                </a:cubicBezTo>
                <a:cubicBezTo>
                  <a:pt x="1420880" y="-6814"/>
                  <a:pt x="1713773" y="13383"/>
                  <a:pt x="1909615" y="0"/>
                </a:cubicBezTo>
                <a:cubicBezTo>
                  <a:pt x="2105457" y="-13383"/>
                  <a:pt x="2257256" y="13567"/>
                  <a:pt x="2577981" y="0"/>
                </a:cubicBezTo>
                <a:cubicBezTo>
                  <a:pt x="2898706" y="-13567"/>
                  <a:pt x="3026063" y="6328"/>
                  <a:pt x="3182692" y="0"/>
                </a:cubicBezTo>
                <a:cubicBezTo>
                  <a:pt x="3182212" y="2989"/>
                  <a:pt x="3182051" y="10166"/>
                  <a:pt x="3182692" y="13716"/>
                </a:cubicBezTo>
                <a:cubicBezTo>
                  <a:pt x="2998421" y="17170"/>
                  <a:pt x="2675038" y="14442"/>
                  <a:pt x="2482500" y="13716"/>
                </a:cubicBezTo>
                <a:cubicBezTo>
                  <a:pt x="2289962" y="12990"/>
                  <a:pt x="1930644" y="2262"/>
                  <a:pt x="1782308" y="13716"/>
                </a:cubicBezTo>
                <a:cubicBezTo>
                  <a:pt x="1633972" y="25170"/>
                  <a:pt x="1287388" y="-6564"/>
                  <a:pt x="1145769" y="13716"/>
                </a:cubicBezTo>
                <a:cubicBezTo>
                  <a:pt x="1004150" y="33996"/>
                  <a:pt x="256377" y="-42010"/>
                  <a:pt x="0" y="13716"/>
                </a:cubicBezTo>
                <a:cubicBezTo>
                  <a:pt x="182" y="9317"/>
                  <a:pt x="482" y="5285"/>
                  <a:pt x="0" y="0"/>
                </a:cubicBezTo>
                <a:close/>
              </a:path>
              <a:path w="3182692" h="13716" stroke="0" extrusionOk="0">
                <a:moveTo>
                  <a:pt x="0" y="0"/>
                </a:moveTo>
                <a:cubicBezTo>
                  <a:pt x="283446" y="18201"/>
                  <a:pt x="432812" y="7290"/>
                  <a:pt x="604711" y="0"/>
                </a:cubicBezTo>
                <a:cubicBezTo>
                  <a:pt x="776610" y="-7290"/>
                  <a:pt x="982253" y="15478"/>
                  <a:pt x="1145769" y="0"/>
                </a:cubicBezTo>
                <a:cubicBezTo>
                  <a:pt x="1309285" y="-15478"/>
                  <a:pt x="1514247" y="-25520"/>
                  <a:pt x="1845961" y="0"/>
                </a:cubicBezTo>
                <a:cubicBezTo>
                  <a:pt x="2177675" y="25520"/>
                  <a:pt x="2297588" y="16646"/>
                  <a:pt x="2450673" y="0"/>
                </a:cubicBezTo>
                <a:cubicBezTo>
                  <a:pt x="2603758" y="-16646"/>
                  <a:pt x="3023048" y="-21196"/>
                  <a:pt x="3182692" y="0"/>
                </a:cubicBezTo>
                <a:cubicBezTo>
                  <a:pt x="3182200" y="2764"/>
                  <a:pt x="3182390" y="8747"/>
                  <a:pt x="3182692" y="13716"/>
                </a:cubicBezTo>
                <a:cubicBezTo>
                  <a:pt x="3039109" y="-17273"/>
                  <a:pt x="2823860" y="9276"/>
                  <a:pt x="2546154" y="13716"/>
                </a:cubicBezTo>
                <a:cubicBezTo>
                  <a:pt x="2268448" y="18156"/>
                  <a:pt x="2098674" y="719"/>
                  <a:pt x="1845961" y="13716"/>
                </a:cubicBezTo>
                <a:cubicBezTo>
                  <a:pt x="1593248" y="26713"/>
                  <a:pt x="1456743" y="22988"/>
                  <a:pt x="1304904" y="13716"/>
                </a:cubicBezTo>
                <a:cubicBezTo>
                  <a:pt x="1153065" y="4444"/>
                  <a:pt x="947204" y="6554"/>
                  <a:pt x="668365" y="13716"/>
                </a:cubicBezTo>
                <a:cubicBezTo>
                  <a:pt x="389526" y="20878"/>
                  <a:pt x="288244" y="-9200"/>
                  <a:pt x="0" y="13716"/>
                </a:cubicBezTo>
                <a:cubicBezTo>
                  <a:pt x="614" y="9981"/>
                  <a:pt x="600" y="5402"/>
                  <a:pt x="0" y="0"/>
                </a:cubicBezTo>
                <a:close/>
              </a:path>
            </a:pathLst>
          </a:custGeom>
          <a:solidFill>
            <a:srgbClr val="FFFFFF">
              <a:alpha val="75000"/>
            </a:srgbClr>
          </a:solidFill>
          <a:ln w="41275" cap="rnd">
            <a:solidFill>
              <a:schemeClr val="bg1">
                <a:alpha val="75000"/>
              </a:schemeClr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853334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AA77140-2477-964C-45E1-90DE19FDE09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B5A2B0B6-E5D3-D7BD-8831-9749E0EF5F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NL" dirty="0"/>
              <a:t>How can we keep track of an organism’s growth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8448F86B-ABDC-CC4D-BC64-33087352F35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8650" y="1268016"/>
            <a:ext cx="3461004" cy="3461004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FB8C55FB-8B34-1EB8-9FC6-CBFA7271E6EC}"/>
                  </a:ext>
                </a:extLst>
              </p:cNvPr>
              <p:cNvSpPr txBox="1"/>
              <p:nvPr/>
            </p:nvSpPr>
            <p:spPr>
              <a:xfrm>
                <a:off x="4846320" y="1741932"/>
                <a:ext cx="916982" cy="52591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</m:num>
                        <m:den>
                          <m:r>
                            <a:rPr lang="en-GB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𝜇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𝑋</m:t>
                      </m:r>
                    </m:oMath>
                  </m:oMathPara>
                </a14:m>
                <a:endParaRPr lang="en-NL" dirty="0"/>
              </a:p>
            </p:txBody>
          </p:sp>
        </mc:Choice>
        <mc:Fallback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FB8C55FB-8B34-1EB8-9FC6-CBFA7271E6E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46320" y="1741932"/>
                <a:ext cx="916982" cy="525913"/>
              </a:xfrm>
              <a:prstGeom prst="rect">
                <a:avLst/>
              </a:prstGeom>
              <a:blipFill>
                <a:blip r:embed="rId3"/>
                <a:stretch>
                  <a:fillRect l="-6849" t="-4762" r="-8219" b="-14286"/>
                </a:stretch>
              </a:blipFill>
            </p:spPr>
            <p:txBody>
              <a:bodyPr/>
              <a:lstStyle/>
              <a:p>
                <a:r>
                  <a:rPr lang="en-N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>
            <a:extLst>
              <a:ext uri="{FF2B5EF4-FFF2-40B4-BE49-F238E27FC236}">
                <a16:creationId xmlns:a16="http://schemas.microsoft.com/office/drawing/2014/main" id="{1318D462-9FD6-4C22-E6D8-BAD3B4ED5AE5}"/>
              </a:ext>
            </a:extLst>
          </p:cNvPr>
          <p:cNvSpPr txBox="1"/>
          <p:nvPr/>
        </p:nvSpPr>
        <p:spPr>
          <a:xfrm>
            <a:off x="4736592" y="2528184"/>
            <a:ext cx="35506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NL" dirty="0"/>
              <a:t>X grows in time as a function of X.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9FABE45-BD08-D373-F4EA-B828ECCB9DE5}"/>
              </a:ext>
            </a:extLst>
          </p:cNvPr>
          <p:cNvSpPr txBox="1"/>
          <p:nvPr/>
        </p:nvSpPr>
        <p:spPr>
          <a:xfrm>
            <a:off x="4736592" y="3332856"/>
            <a:ext cx="29975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NL" dirty="0"/>
              <a:t>Let’s implement it in Python!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9C93A119-82A7-AACF-E39C-4F83B3006D7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47745" y="3293232"/>
            <a:ext cx="1066673" cy="1066673"/>
          </a:xfrm>
          <a:prstGeom prst="rect">
            <a:avLst/>
          </a:prstGeom>
        </p:spPr>
      </p:pic>
      <p:sp>
        <p:nvSpPr>
          <p:cNvPr id="12" name="Right Arrow 11">
            <a:extLst>
              <a:ext uri="{FF2B5EF4-FFF2-40B4-BE49-F238E27FC236}">
                <a16:creationId xmlns:a16="http://schemas.microsoft.com/office/drawing/2014/main" id="{CA29A8EE-AB1B-3748-C64E-47F748396416}"/>
              </a:ext>
            </a:extLst>
          </p:cNvPr>
          <p:cNvSpPr/>
          <p:nvPr/>
        </p:nvSpPr>
        <p:spPr>
          <a:xfrm>
            <a:off x="6014466" y="1950172"/>
            <a:ext cx="576072" cy="285344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L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B0AE1FF-B2C5-7BBF-B183-E2CAFBD40B0A}"/>
              </a:ext>
            </a:extLst>
          </p:cNvPr>
          <p:cNvSpPr txBox="1"/>
          <p:nvPr/>
        </p:nvSpPr>
        <p:spPr>
          <a:xfrm>
            <a:off x="6640157" y="1908178"/>
            <a:ext cx="18751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NL" dirty="0"/>
              <a:t>Solve with odeint</a:t>
            </a:r>
          </a:p>
        </p:txBody>
      </p:sp>
    </p:spTree>
    <p:extLst>
      <p:ext uri="{BB962C8B-B14F-4D97-AF65-F5344CB8AC3E}">
        <p14:creationId xmlns:p14="http://schemas.microsoft.com/office/powerpoint/2010/main" val="4156192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12" grpId="0" animBg="1"/>
      <p:bldP spid="1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379D843-E2CB-8F5A-8E80-0AB03A12E82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F6757CC6-D189-91ED-8D9E-4A6ACBB2FA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NL" dirty="0"/>
              <a:t>How can we keep track of an organism’s growth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6CB5F97C-FECD-8704-6199-EB7CD962C35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8650" y="1268016"/>
            <a:ext cx="3461004" cy="3461004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0975B267-7925-D5C8-E277-8462985BA802}"/>
                  </a:ext>
                </a:extLst>
              </p:cNvPr>
              <p:cNvSpPr txBox="1"/>
              <p:nvPr/>
            </p:nvSpPr>
            <p:spPr>
              <a:xfrm>
                <a:off x="4846320" y="1741932"/>
                <a:ext cx="916982" cy="52591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</m:num>
                        <m:den>
                          <m:r>
                            <a:rPr lang="en-GB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𝜇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𝑋</m:t>
                      </m:r>
                    </m:oMath>
                  </m:oMathPara>
                </a14:m>
                <a:endParaRPr lang="en-NL" dirty="0"/>
              </a:p>
            </p:txBody>
          </p:sp>
        </mc:Choice>
        <mc:Fallback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0975B267-7925-D5C8-E277-8462985BA80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46320" y="1741932"/>
                <a:ext cx="916982" cy="525913"/>
              </a:xfrm>
              <a:prstGeom prst="rect">
                <a:avLst/>
              </a:prstGeom>
              <a:blipFill>
                <a:blip r:embed="rId3"/>
                <a:stretch>
                  <a:fillRect l="-6849" t="-4762" r="-8219" b="-14286"/>
                </a:stretch>
              </a:blipFill>
            </p:spPr>
            <p:txBody>
              <a:bodyPr/>
              <a:lstStyle/>
              <a:p>
                <a:r>
                  <a:rPr lang="en-NL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" name="Picture 7" descr="A graph with a line&#10;&#10;AI-generated content may be incorrect.">
            <a:extLst>
              <a:ext uri="{FF2B5EF4-FFF2-40B4-BE49-F238E27FC236}">
                <a16:creationId xmlns:a16="http://schemas.microsoft.com/office/drawing/2014/main" id="{84222C94-7585-2831-C10C-A79E25C042B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2000" y="2814542"/>
            <a:ext cx="2822163" cy="2055114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D245F57C-CA1B-8248-F74E-30766AE5924B}"/>
              </a:ext>
            </a:extLst>
          </p:cNvPr>
          <p:cNvSpPr txBox="1"/>
          <p:nvPr/>
        </p:nvSpPr>
        <p:spPr>
          <a:xfrm>
            <a:off x="7566070" y="2833712"/>
            <a:ext cx="11611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NL" dirty="0"/>
              <a:t>Realistic?</a:t>
            </a:r>
          </a:p>
        </p:txBody>
      </p:sp>
    </p:spTree>
    <p:extLst>
      <p:ext uri="{BB962C8B-B14F-4D97-AF65-F5344CB8AC3E}">
        <p14:creationId xmlns:p14="http://schemas.microsoft.com/office/powerpoint/2010/main" val="393597469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FEDF06F-924E-5F70-E94B-E45A75B1EAC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9697FFC9-621B-4C7F-C882-08B6F5E5D9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NL" dirty="0"/>
              <a:t>How can we keep track of an organism’s growth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5018F1D0-170E-F409-C7C4-9225D3A1DAA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8650" y="1268016"/>
            <a:ext cx="3461004" cy="3461004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52275217-595C-E20E-0652-CC7E15A90D7A}"/>
                  </a:ext>
                </a:extLst>
              </p:cNvPr>
              <p:cNvSpPr txBox="1"/>
              <p:nvPr/>
            </p:nvSpPr>
            <p:spPr>
              <a:xfrm>
                <a:off x="4846320" y="1741932"/>
                <a:ext cx="916982" cy="52591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</m:num>
                        <m:den>
                          <m:r>
                            <a:rPr lang="en-GB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𝜇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𝑋</m:t>
                      </m:r>
                    </m:oMath>
                  </m:oMathPara>
                </a14:m>
                <a:endParaRPr lang="en-NL" dirty="0"/>
              </a:p>
            </p:txBody>
          </p:sp>
        </mc:Choice>
        <mc:Fallback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52275217-595C-E20E-0652-CC7E15A90D7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46320" y="1741932"/>
                <a:ext cx="916982" cy="525913"/>
              </a:xfrm>
              <a:prstGeom prst="rect">
                <a:avLst/>
              </a:prstGeom>
              <a:blipFill>
                <a:blip r:embed="rId3"/>
                <a:stretch>
                  <a:fillRect l="-6849" t="-4762" r="-5479" b="-14286"/>
                </a:stretch>
              </a:blipFill>
            </p:spPr>
            <p:txBody>
              <a:bodyPr/>
              <a:lstStyle/>
              <a:p>
                <a:r>
                  <a:rPr lang="en-NL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" name="Picture 7" descr="A graph with a line&#10;&#10;AI-generated content may be incorrect.">
            <a:extLst>
              <a:ext uri="{FF2B5EF4-FFF2-40B4-BE49-F238E27FC236}">
                <a16:creationId xmlns:a16="http://schemas.microsoft.com/office/drawing/2014/main" id="{41B01BA9-E7BB-0C0F-B7D2-A6E85234962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2000" y="2814542"/>
            <a:ext cx="2822163" cy="2055114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EBF8D412-C54F-F2BE-40D2-84C1590BCA23}"/>
              </a:ext>
            </a:extLst>
          </p:cNvPr>
          <p:cNvSpPr txBox="1"/>
          <p:nvPr/>
        </p:nvSpPr>
        <p:spPr>
          <a:xfrm>
            <a:off x="7566070" y="2833712"/>
            <a:ext cx="11611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NL" dirty="0"/>
              <a:t>Realistic?</a:t>
            </a:r>
          </a:p>
        </p:txBody>
      </p:sp>
      <p:pic>
        <p:nvPicPr>
          <p:cNvPr id="4" name="Picture 2" descr="Hugging Meme Greeting Card">
            <a:extLst>
              <a:ext uri="{FF2B5EF4-FFF2-40B4-BE49-F238E27FC236}">
                <a16:creationId xmlns:a16="http://schemas.microsoft.com/office/drawing/2014/main" id="{2ED63449-598E-FAC1-65F3-9B6B7100AD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11577" y="1522927"/>
            <a:ext cx="2510047" cy="33467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2118411D-72F0-3CA3-5D21-4ADD6AB7AFD7}"/>
              </a:ext>
            </a:extLst>
          </p:cNvPr>
          <p:cNvSpPr txBox="1"/>
          <p:nvPr/>
        </p:nvSpPr>
        <p:spPr>
          <a:xfrm>
            <a:off x="7394163" y="1855154"/>
            <a:ext cx="10447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NL" dirty="0"/>
              <a:t>Grow to infinity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A0AC78D-7F92-9CF7-0939-9ADE00EE1B71}"/>
              </a:ext>
            </a:extLst>
          </p:cNvPr>
          <p:cNvSpPr txBox="1"/>
          <p:nvPr/>
        </p:nvSpPr>
        <p:spPr>
          <a:xfrm>
            <a:off x="5766531" y="3894266"/>
            <a:ext cx="10447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NL" dirty="0"/>
              <a:t>Limits?</a:t>
            </a:r>
          </a:p>
        </p:txBody>
      </p:sp>
    </p:spTree>
    <p:extLst>
      <p:ext uri="{BB962C8B-B14F-4D97-AF65-F5344CB8AC3E}">
        <p14:creationId xmlns:p14="http://schemas.microsoft.com/office/powerpoint/2010/main" val="116888447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69B66D5-1E1B-6077-5EBC-D32F8136574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F02A539B-EAB3-5B84-28EE-DC9BBED6CC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NL" dirty="0"/>
              <a:t>Let’s include a new player: phages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F7A35CC-9A49-8849-C9D0-E9A433CB7715}"/>
              </a:ext>
            </a:extLst>
          </p:cNvPr>
          <p:cNvSpPr txBox="1"/>
          <p:nvPr/>
        </p:nvSpPr>
        <p:spPr>
          <a:xfrm>
            <a:off x="4395392" y="1572768"/>
            <a:ext cx="41999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L" dirty="0"/>
              <a:t>What will happen to the bacterial popullation?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9F07A20-3DFF-9467-DEAB-5348467979D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0946" y="1268016"/>
            <a:ext cx="3534156" cy="3534156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25EB5C44-B244-3A20-5C29-5338C7FD15B5}"/>
              </a:ext>
            </a:extLst>
          </p:cNvPr>
          <p:cNvSpPr txBox="1"/>
          <p:nvPr/>
        </p:nvSpPr>
        <p:spPr>
          <a:xfrm>
            <a:off x="4395392" y="3227832"/>
            <a:ext cx="41999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L" dirty="0"/>
              <a:t>Will phages take over?</a:t>
            </a:r>
          </a:p>
        </p:txBody>
      </p:sp>
    </p:spTree>
    <p:extLst>
      <p:ext uri="{BB962C8B-B14F-4D97-AF65-F5344CB8AC3E}">
        <p14:creationId xmlns:p14="http://schemas.microsoft.com/office/powerpoint/2010/main" val="136651776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360F762-32A7-8070-A08A-C7B5B608FD1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9368D34C-0DA2-2DBD-717D-E3B8FFFCF0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NL" dirty="0"/>
              <a:t>Let’s include a new player: phages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19311EE-CDF5-03A0-5EC2-970BD21260CB}"/>
              </a:ext>
            </a:extLst>
          </p:cNvPr>
          <p:cNvSpPr txBox="1"/>
          <p:nvPr/>
        </p:nvSpPr>
        <p:spPr>
          <a:xfrm>
            <a:off x="4407408" y="1268016"/>
            <a:ext cx="39055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NL" dirty="0"/>
              <a:t>How can we model each popullation?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C6879087-2440-45F5-F397-E43B07360541}"/>
                  </a:ext>
                </a:extLst>
              </p:cNvPr>
              <p:cNvSpPr txBox="1"/>
              <p:nvPr/>
            </p:nvSpPr>
            <p:spPr>
              <a:xfrm>
                <a:off x="4809744" y="1824228"/>
                <a:ext cx="916982" cy="52591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</m:num>
                        <m:den>
                          <m:r>
                            <a:rPr lang="en-GB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𝜇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𝑋</m:t>
                      </m:r>
                    </m:oMath>
                  </m:oMathPara>
                </a14:m>
                <a:endParaRPr lang="en-NL" dirty="0"/>
              </a:p>
            </p:txBody>
          </p:sp>
        </mc:Choice>
        <mc:Fallback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C6879087-2440-45F5-F397-E43B0736054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09744" y="1824228"/>
                <a:ext cx="916982" cy="525913"/>
              </a:xfrm>
              <a:prstGeom prst="rect">
                <a:avLst/>
              </a:prstGeom>
              <a:blipFill>
                <a:blip r:embed="rId2"/>
                <a:stretch>
                  <a:fillRect l="-6849" t="-2326" r="-8219" b="-13953"/>
                </a:stretch>
              </a:blipFill>
            </p:spPr>
            <p:txBody>
              <a:bodyPr/>
              <a:lstStyle/>
              <a:p>
                <a:r>
                  <a:rPr lang="en-NL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>
            <a:extLst>
              <a:ext uri="{FF2B5EF4-FFF2-40B4-BE49-F238E27FC236}">
                <a16:creationId xmlns:a16="http://schemas.microsoft.com/office/drawing/2014/main" id="{0A13B713-CD69-17E7-65ED-2506EDC4A80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0946" y="1268016"/>
            <a:ext cx="3534156" cy="35341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88229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58706D8-9746-355E-DF1E-A06441E06CD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FE801CC8-D1F0-9A25-94A1-C64634F7A0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NL" dirty="0"/>
              <a:t>Let’s include a new player: phages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2C599BF-789D-EC07-D0CA-CEDBE7C33A0C}"/>
              </a:ext>
            </a:extLst>
          </p:cNvPr>
          <p:cNvSpPr txBox="1"/>
          <p:nvPr/>
        </p:nvSpPr>
        <p:spPr>
          <a:xfrm>
            <a:off x="4407408" y="1268016"/>
            <a:ext cx="39055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NL" dirty="0"/>
              <a:t>How can we model each popullation?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F78649A0-A728-9715-F216-B272B8D9A52D}"/>
                  </a:ext>
                </a:extLst>
              </p:cNvPr>
              <p:cNvSpPr txBox="1"/>
              <p:nvPr/>
            </p:nvSpPr>
            <p:spPr>
              <a:xfrm>
                <a:off x="4809744" y="1824228"/>
                <a:ext cx="1640770" cy="52591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</m:num>
                        <m:den>
                          <m:r>
                            <a:rPr lang="en-GB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𝛼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𝑋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𝛽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𝑋𝑃</m:t>
                      </m:r>
                    </m:oMath>
                  </m:oMathPara>
                </a14:m>
                <a:endParaRPr lang="en-NL" dirty="0"/>
              </a:p>
            </p:txBody>
          </p:sp>
        </mc:Choice>
        <mc:Fallback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F78649A0-A728-9715-F216-B272B8D9A52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09744" y="1824228"/>
                <a:ext cx="1640770" cy="525913"/>
              </a:xfrm>
              <a:prstGeom prst="rect">
                <a:avLst/>
              </a:prstGeom>
              <a:blipFill>
                <a:blip r:embed="rId2"/>
                <a:stretch>
                  <a:fillRect l="-3077" t="-2326" r="-4615" b="-13953"/>
                </a:stretch>
              </a:blipFill>
            </p:spPr>
            <p:txBody>
              <a:bodyPr/>
              <a:lstStyle/>
              <a:p>
                <a:r>
                  <a:rPr lang="en-N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2A8039B6-BD0C-B207-5AD6-244DC16D8F24}"/>
                  </a:ext>
                </a:extLst>
              </p:cNvPr>
              <p:cNvSpPr txBox="1"/>
              <p:nvPr/>
            </p:nvSpPr>
            <p:spPr>
              <a:xfrm>
                <a:off x="4809744" y="3241548"/>
                <a:ext cx="1595886" cy="52591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</m:num>
                        <m:den>
                          <m:r>
                            <a:rPr lang="en-GB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𝛾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𝑋𝑃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𝛿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𝑃</m:t>
                      </m:r>
                    </m:oMath>
                  </m:oMathPara>
                </a14:m>
                <a:endParaRPr lang="en-NL" dirty="0"/>
              </a:p>
            </p:txBody>
          </p:sp>
        </mc:Choice>
        <mc:Fallback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2A8039B6-BD0C-B207-5AD6-244DC16D8F2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09744" y="3241548"/>
                <a:ext cx="1595886" cy="525913"/>
              </a:xfrm>
              <a:prstGeom prst="rect">
                <a:avLst/>
              </a:prstGeom>
              <a:blipFill>
                <a:blip r:embed="rId3"/>
                <a:stretch>
                  <a:fillRect l="-3150" t="-4762" r="-3150" b="-14286"/>
                </a:stretch>
              </a:blipFill>
            </p:spPr>
            <p:txBody>
              <a:bodyPr/>
              <a:lstStyle/>
              <a:p>
                <a:r>
                  <a:rPr lang="en-N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>
            <a:extLst>
              <a:ext uri="{FF2B5EF4-FFF2-40B4-BE49-F238E27FC236}">
                <a16:creationId xmlns:a16="http://schemas.microsoft.com/office/drawing/2014/main" id="{63C96373-38BA-CFF3-460C-6ED7E8887187}"/>
              </a:ext>
            </a:extLst>
          </p:cNvPr>
          <p:cNvSpPr txBox="1"/>
          <p:nvPr/>
        </p:nvSpPr>
        <p:spPr>
          <a:xfrm>
            <a:off x="5017126" y="2421042"/>
            <a:ext cx="10396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NL" dirty="0">
                <a:solidFill>
                  <a:schemeClr val="accent1"/>
                </a:solidFill>
              </a:rPr>
              <a:t>X growth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E8BD798-82CF-BB92-E730-9BA94F38FF4A}"/>
              </a:ext>
            </a:extLst>
          </p:cNvPr>
          <p:cNvSpPr txBox="1"/>
          <p:nvPr/>
        </p:nvSpPr>
        <p:spPr>
          <a:xfrm>
            <a:off x="6056770" y="2438616"/>
            <a:ext cx="23126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NL" dirty="0">
                <a:solidFill>
                  <a:schemeClr val="accent3"/>
                </a:solidFill>
              </a:rPr>
              <a:t>X death by P infection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4044EBC-FAF2-4B7A-E1AE-BB033359EF80}"/>
              </a:ext>
            </a:extLst>
          </p:cNvPr>
          <p:cNvSpPr txBox="1"/>
          <p:nvPr/>
        </p:nvSpPr>
        <p:spPr>
          <a:xfrm>
            <a:off x="4407408" y="3831729"/>
            <a:ext cx="15189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NL" dirty="0">
                <a:solidFill>
                  <a:schemeClr val="accent1"/>
                </a:solidFill>
              </a:rPr>
              <a:t>P growth on X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E2E30AC-195A-9A7C-C14A-60C533B584CB}"/>
              </a:ext>
            </a:extLst>
          </p:cNvPr>
          <p:cNvSpPr txBox="1"/>
          <p:nvPr/>
        </p:nvSpPr>
        <p:spPr>
          <a:xfrm>
            <a:off x="6005716" y="3831729"/>
            <a:ext cx="9392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NL" dirty="0">
                <a:solidFill>
                  <a:schemeClr val="accent3"/>
                </a:solidFill>
              </a:rPr>
              <a:t>P death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AED84CAB-C83E-7EED-5545-22260D8EF6CA}"/>
              </a:ext>
            </a:extLst>
          </p:cNvPr>
          <p:cNvCxnSpPr/>
          <p:nvPr/>
        </p:nvCxnSpPr>
        <p:spPr>
          <a:xfrm>
            <a:off x="5394960" y="2350141"/>
            <a:ext cx="401147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DB84DBE8-1E65-C55D-0DFA-D3E1274ACFF1}"/>
              </a:ext>
            </a:extLst>
          </p:cNvPr>
          <p:cNvCxnSpPr/>
          <p:nvPr/>
        </p:nvCxnSpPr>
        <p:spPr>
          <a:xfrm>
            <a:off x="5394960" y="3767461"/>
            <a:ext cx="401147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2878013E-F515-719C-B622-134C58212C22}"/>
              </a:ext>
            </a:extLst>
          </p:cNvPr>
          <p:cNvCxnSpPr/>
          <p:nvPr/>
        </p:nvCxnSpPr>
        <p:spPr>
          <a:xfrm>
            <a:off x="5932564" y="2350141"/>
            <a:ext cx="530352" cy="0"/>
          </a:xfrm>
          <a:prstGeom prst="line">
            <a:avLst/>
          </a:prstGeom>
          <a:ln>
            <a:solidFill>
              <a:schemeClr val="accent3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EF526E6B-9510-ED95-543A-99B047FC048B}"/>
              </a:ext>
            </a:extLst>
          </p:cNvPr>
          <p:cNvCxnSpPr/>
          <p:nvPr/>
        </p:nvCxnSpPr>
        <p:spPr>
          <a:xfrm>
            <a:off x="6005716" y="3758317"/>
            <a:ext cx="530352" cy="0"/>
          </a:xfrm>
          <a:prstGeom prst="line">
            <a:avLst/>
          </a:prstGeom>
          <a:ln>
            <a:solidFill>
              <a:schemeClr val="accent3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7" name="Picture 16">
            <a:extLst>
              <a:ext uri="{FF2B5EF4-FFF2-40B4-BE49-F238E27FC236}">
                <a16:creationId xmlns:a16="http://schemas.microsoft.com/office/drawing/2014/main" id="{E23136F5-563B-8C30-330A-6669076FC5E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0946" y="1268016"/>
            <a:ext cx="3534156" cy="35341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13826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9" grpId="0"/>
      <p:bldP spid="1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721A1142-3F51-3532-7583-91952ACF396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1383" name="Rectangle 101382">
            <a:extLst>
              <a:ext uri="{FF2B5EF4-FFF2-40B4-BE49-F238E27FC236}">
                <a16:creationId xmlns:a16="http://schemas.microsoft.com/office/drawing/2014/main" id="{4F7EBAE4-9945-4473-9E34-B2C66EA0F0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9144000" cy="51435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101378" name="Rectangle 2">
            <a:extLst>
              <a:ext uri="{FF2B5EF4-FFF2-40B4-BE49-F238E27FC236}">
                <a16:creationId xmlns:a16="http://schemas.microsoft.com/office/drawing/2014/main" id="{54261007-9112-F7E1-BBB8-8DAF518EA5B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74320" y="521109"/>
            <a:ext cx="5243885" cy="1450814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pPr defTabSz="914400"/>
            <a:r>
              <a:rPr lang="en-US" sz="2000" b="1" dirty="0"/>
              <a:t>Learning Objective</a:t>
            </a:r>
            <a:br>
              <a:rPr lang="en-US" sz="2000" b="1" dirty="0"/>
            </a:br>
            <a:br>
              <a:rPr lang="en-US" sz="1800" dirty="0"/>
            </a:br>
            <a:r>
              <a:rPr lang="en-US" sz="2200" dirty="0">
                <a:latin typeface="+mn-lt"/>
              </a:rPr>
              <a:t>Understand how simple ecological models can help explain microbial community dynamics.</a:t>
            </a:r>
            <a:br>
              <a:rPr lang="en-US" sz="1800" dirty="0"/>
            </a:br>
            <a:endParaRPr lang="en-US" sz="1800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1666103-A911-BE02-280A-52621543BE2B}"/>
              </a:ext>
            </a:extLst>
          </p:cNvPr>
          <p:cNvSpPr txBox="1"/>
          <p:nvPr/>
        </p:nvSpPr>
        <p:spPr>
          <a:xfrm>
            <a:off x="274320" y="2043484"/>
            <a:ext cx="4563274" cy="295285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defTabSz="914400">
              <a:lnSpc>
                <a:spcPct val="90000"/>
              </a:lnSpc>
              <a:spcAft>
                <a:spcPts val="600"/>
              </a:spcAft>
            </a:pPr>
            <a:r>
              <a:rPr lang="en-US" sz="1600" dirty="0"/>
              <a:t>To do that, we will need to:</a:t>
            </a:r>
          </a:p>
          <a:p>
            <a:pPr marL="571500" indent="-342900" defTabSz="914400">
              <a:lnSpc>
                <a:spcPct val="90000"/>
              </a:lnSpc>
              <a:spcAft>
                <a:spcPts val="600"/>
              </a:spcAft>
              <a:buFont typeface="+mj-lt"/>
              <a:buAutoNum type="arabicPeriod"/>
            </a:pPr>
            <a:r>
              <a:rPr lang="en-US" sz="1600" dirty="0"/>
              <a:t>Recognize key ecological concepts in microbial systems.</a:t>
            </a:r>
          </a:p>
          <a:p>
            <a:pPr marL="571500" indent="-342900" defTabSz="914400">
              <a:lnSpc>
                <a:spcPct val="90000"/>
              </a:lnSpc>
              <a:spcAft>
                <a:spcPts val="600"/>
              </a:spcAft>
              <a:buFont typeface="+mj-lt"/>
              <a:buAutoNum type="arabicPeriod"/>
            </a:pPr>
            <a:r>
              <a:rPr lang="en-GB" sz="1600" dirty="0"/>
              <a:t>Use Lotka–Volterra models to explore how species interactions affect coexistence.</a:t>
            </a:r>
            <a:endParaRPr lang="en-US" sz="1600" dirty="0"/>
          </a:p>
          <a:p>
            <a:pPr marL="571500" indent="-342900" defTabSz="914400">
              <a:lnSpc>
                <a:spcPct val="90000"/>
              </a:lnSpc>
              <a:spcAft>
                <a:spcPts val="600"/>
              </a:spcAft>
              <a:buFont typeface="+mj-lt"/>
              <a:buAutoNum type="arabicPeriod"/>
            </a:pPr>
            <a:r>
              <a:rPr lang="en-GB" sz="1600" dirty="0"/>
              <a:t>Apply consumer–resource models to see how resource use shapes community structure.</a:t>
            </a:r>
          </a:p>
        </p:txBody>
      </p:sp>
      <p:pic>
        <p:nvPicPr>
          <p:cNvPr id="5" name="Picture 4" descr="A white background with dots and lines&#10;&#10;AI-generated content may be incorrect.">
            <a:extLst>
              <a:ext uri="{FF2B5EF4-FFF2-40B4-BE49-F238E27FC236}">
                <a16:creationId xmlns:a16="http://schemas.microsoft.com/office/drawing/2014/main" id="{EECE88CA-053D-EE98-BEC3-8505017A09B2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14779" r="25471"/>
          <a:stretch>
            <a:fillRect/>
          </a:stretch>
        </p:blipFill>
        <p:spPr>
          <a:xfrm>
            <a:off x="4781190" y="568885"/>
            <a:ext cx="3841678" cy="3841679"/>
          </a:xfrm>
          <a:custGeom>
            <a:avLst/>
            <a:gdLst/>
            <a:ahLst/>
            <a:cxnLst/>
            <a:rect l="l" t="t" r="r" b="b"/>
            <a:pathLst>
              <a:path w="2663168" h="2663168">
                <a:moveTo>
                  <a:pt x="1331584" y="0"/>
                </a:moveTo>
                <a:cubicBezTo>
                  <a:pt x="2066998" y="0"/>
                  <a:pt x="2663168" y="596170"/>
                  <a:pt x="2663168" y="1331584"/>
                </a:cubicBezTo>
                <a:cubicBezTo>
                  <a:pt x="2663168" y="2066998"/>
                  <a:pt x="2066998" y="2663168"/>
                  <a:pt x="1331584" y="2663168"/>
                </a:cubicBezTo>
                <a:cubicBezTo>
                  <a:pt x="596170" y="2663168"/>
                  <a:pt x="0" y="2066998"/>
                  <a:pt x="0" y="1331584"/>
                </a:cubicBezTo>
                <a:cubicBezTo>
                  <a:pt x="0" y="596170"/>
                  <a:pt x="596170" y="0"/>
                  <a:pt x="1331584" y="0"/>
                </a:cubicBezTo>
                <a:close/>
              </a:path>
            </a:pathLst>
          </a:custGeom>
        </p:spPr>
      </p:pic>
      <p:sp>
        <p:nvSpPr>
          <p:cNvPr id="101385" name="!!Arc">
            <a:extLst>
              <a:ext uri="{FF2B5EF4-FFF2-40B4-BE49-F238E27FC236}">
                <a16:creationId xmlns:a16="http://schemas.microsoft.com/office/drawing/2014/main" id="{70BEB1E7-2F88-40BC-B73D-42E5B6F80B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1189197" flipV="1">
            <a:off x="4696411" y="515866"/>
            <a:ext cx="4103360" cy="4103360"/>
          </a:xfrm>
          <a:prstGeom prst="arc">
            <a:avLst>
              <a:gd name="adj1" fmla="val 16200000"/>
              <a:gd name="adj2" fmla="val 20093138"/>
            </a:avLst>
          </a:prstGeom>
          <a:ln w="127000" cap="rnd">
            <a:solidFill>
              <a:schemeClr val="accent4">
                <a:alpha val="9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1387" name="!!Oval">
            <a:extLst>
              <a:ext uri="{FF2B5EF4-FFF2-40B4-BE49-F238E27FC236}">
                <a16:creationId xmlns:a16="http://schemas.microsoft.com/office/drawing/2014/main" id="{A7B99495-F43F-4D80-A44F-2CB4764EB9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686420" y="690843"/>
            <a:ext cx="593266" cy="577173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6767465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EE3CF92-4F17-47B5-F391-F7C214761AC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ounded Rectangle 10">
            <a:extLst>
              <a:ext uri="{FF2B5EF4-FFF2-40B4-BE49-F238E27FC236}">
                <a16:creationId xmlns:a16="http://schemas.microsoft.com/office/drawing/2014/main" id="{F8992CBC-57AB-B4A7-1110-1820635AF6C5}"/>
              </a:ext>
            </a:extLst>
          </p:cNvPr>
          <p:cNvSpPr/>
          <p:nvPr/>
        </p:nvSpPr>
        <p:spPr>
          <a:xfrm>
            <a:off x="4572000" y="2176272"/>
            <a:ext cx="2203704" cy="1819656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NL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64853691-48A4-31F3-AEC9-F72F7D2957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NL" dirty="0"/>
              <a:t>Let’s include a new player: phages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24D232B-8B18-EF5F-2938-3434E64444EC}"/>
              </a:ext>
            </a:extLst>
          </p:cNvPr>
          <p:cNvSpPr txBox="1"/>
          <p:nvPr/>
        </p:nvSpPr>
        <p:spPr>
          <a:xfrm>
            <a:off x="4407408" y="1268016"/>
            <a:ext cx="39055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NL" dirty="0"/>
              <a:t>How can we model each popullation?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EFB19024-EA94-E334-AA21-B9E9D25DDEE8}"/>
                  </a:ext>
                </a:extLst>
              </p:cNvPr>
              <p:cNvSpPr txBox="1"/>
              <p:nvPr/>
            </p:nvSpPr>
            <p:spPr>
              <a:xfrm>
                <a:off x="4809744" y="2472604"/>
                <a:ext cx="1640770" cy="52591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</m:num>
                        <m:den>
                          <m:r>
                            <a:rPr lang="en-GB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𝛼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𝑋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𝛽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𝑋𝑃</m:t>
                      </m:r>
                    </m:oMath>
                  </m:oMathPara>
                </a14:m>
                <a:endParaRPr lang="en-NL" dirty="0"/>
              </a:p>
            </p:txBody>
          </p:sp>
        </mc:Choice>
        <mc:Fallback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EFB19024-EA94-E334-AA21-B9E9D25DDEE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09744" y="2472604"/>
                <a:ext cx="1640770" cy="525913"/>
              </a:xfrm>
              <a:prstGeom prst="rect">
                <a:avLst/>
              </a:prstGeom>
              <a:blipFill>
                <a:blip r:embed="rId2"/>
                <a:stretch>
                  <a:fillRect l="-3077" t="-2326" r="-4615" b="-13953"/>
                </a:stretch>
              </a:blipFill>
            </p:spPr>
            <p:txBody>
              <a:bodyPr/>
              <a:lstStyle/>
              <a:p>
                <a:r>
                  <a:rPr lang="en-N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76A7D129-8B0B-46B0-55A4-05E5B8C40834}"/>
                  </a:ext>
                </a:extLst>
              </p:cNvPr>
              <p:cNvSpPr txBox="1"/>
              <p:nvPr/>
            </p:nvSpPr>
            <p:spPr>
              <a:xfrm>
                <a:off x="4809744" y="3241548"/>
                <a:ext cx="1595886" cy="52591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</m:num>
                        <m:den>
                          <m:r>
                            <a:rPr lang="en-GB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𝛾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𝑋𝑃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𝛿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𝑃</m:t>
                      </m:r>
                    </m:oMath>
                  </m:oMathPara>
                </a14:m>
                <a:endParaRPr lang="en-NL" dirty="0"/>
              </a:p>
            </p:txBody>
          </p:sp>
        </mc:Choice>
        <mc:Fallback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76A7D129-8B0B-46B0-55A4-05E5B8C4083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09744" y="3241548"/>
                <a:ext cx="1595886" cy="525913"/>
              </a:xfrm>
              <a:prstGeom prst="rect">
                <a:avLst/>
              </a:prstGeom>
              <a:blipFill>
                <a:blip r:embed="rId3"/>
                <a:stretch>
                  <a:fillRect l="-3150" t="-4762" r="-3150" b="-14286"/>
                </a:stretch>
              </a:blipFill>
            </p:spPr>
            <p:txBody>
              <a:bodyPr/>
              <a:lstStyle/>
              <a:p>
                <a:r>
                  <a:rPr lang="en-N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TextBox 13">
            <a:extLst>
              <a:ext uri="{FF2B5EF4-FFF2-40B4-BE49-F238E27FC236}">
                <a16:creationId xmlns:a16="http://schemas.microsoft.com/office/drawing/2014/main" id="{566CBBAF-3AE1-D3BD-C6F5-1B82EC1FF403}"/>
              </a:ext>
            </a:extLst>
          </p:cNvPr>
          <p:cNvSpPr txBox="1"/>
          <p:nvPr/>
        </p:nvSpPr>
        <p:spPr>
          <a:xfrm>
            <a:off x="4423413" y="1860241"/>
            <a:ext cx="25008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NL" dirty="0"/>
              <a:t>Predator-Pray LV model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30F22120-72E9-2A80-AB33-EB10E1027A9A}"/>
              </a:ext>
            </a:extLst>
          </p:cNvPr>
          <p:cNvSpPr txBox="1"/>
          <p:nvPr/>
        </p:nvSpPr>
        <p:spPr>
          <a:xfrm>
            <a:off x="4407408" y="4309967"/>
            <a:ext cx="29975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NL" dirty="0"/>
              <a:t>Let’s implement it in Python!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466FDBEF-AB5F-FB3D-6EDD-E8F3F68CA67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04960" y="3875484"/>
            <a:ext cx="1066673" cy="1066673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9899127C-7251-2C84-3A9F-9E7AC799DB4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0946" y="1268016"/>
            <a:ext cx="3534156" cy="35341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0220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525612A-3914-E42D-44F8-B46105C8967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B5EACC3C-A2FD-65E1-55AA-3DEDBFA364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NL" dirty="0"/>
              <a:t>Let’s include a new player: phages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C4B3425C-B67B-5CD1-0BCF-BA155AE636CB}"/>
                  </a:ext>
                </a:extLst>
              </p:cNvPr>
              <p:cNvSpPr txBox="1"/>
              <p:nvPr/>
            </p:nvSpPr>
            <p:spPr>
              <a:xfrm>
                <a:off x="4809744" y="1355764"/>
                <a:ext cx="1640770" cy="52591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</m:num>
                        <m:den>
                          <m:r>
                            <a:rPr lang="en-GB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𝛼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𝑋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𝛽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𝑋𝑃</m:t>
                      </m:r>
                    </m:oMath>
                  </m:oMathPara>
                </a14:m>
                <a:endParaRPr lang="en-NL" dirty="0"/>
              </a:p>
            </p:txBody>
          </p:sp>
        </mc:Choice>
        <mc:Fallback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C4B3425C-B67B-5CD1-0BCF-BA155AE636C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09744" y="1355764"/>
                <a:ext cx="1640770" cy="525913"/>
              </a:xfrm>
              <a:prstGeom prst="rect">
                <a:avLst/>
              </a:prstGeom>
              <a:blipFill>
                <a:blip r:embed="rId2"/>
                <a:stretch>
                  <a:fillRect l="-3077" t="-2326" r="-4615" b="-13953"/>
                </a:stretch>
              </a:blipFill>
            </p:spPr>
            <p:txBody>
              <a:bodyPr/>
              <a:lstStyle/>
              <a:p>
                <a:r>
                  <a:rPr lang="en-N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4DA0B126-516B-FB5B-020B-E64C344CA230}"/>
                  </a:ext>
                </a:extLst>
              </p:cNvPr>
              <p:cNvSpPr txBox="1"/>
              <p:nvPr/>
            </p:nvSpPr>
            <p:spPr>
              <a:xfrm>
                <a:off x="4809744" y="2124708"/>
                <a:ext cx="1595886" cy="52591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</m:num>
                        <m:den>
                          <m:r>
                            <a:rPr lang="en-GB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𝛾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𝑋𝑃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𝛿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𝑃</m:t>
                      </m:r>
                    </m:oMath>
                  </m:oMathPara>
                </a14:m>
                <a:endParaRPr lang="en-NL" dirty="0"/>
              </a:p>
            </p:txBody>
          </p:sp>
        </mc:Choice>
        <mc:Fallback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4DA0B126-516B-FB5B-020B-E64C344CA23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09744" y="2124708"/>
                <a:ext cx="1595886" cy="525913"/>
              </a:xfrm>
              <a:prstGeom prst="rect">
                <a:avLst/>
              </a:prstGeom>
              <a:blipFill>
                <a:blip r:embed="rId3"/>
                <a:stretch>
                  <a:fillRect l="-3150" t="-2381" r="-3150" b="-16667"/>
                </a:stretch>
              </a:blipFill>
            </p:spPr>
            <p:txBody>
              <a:bodyPr/>
              <a:lstStyle/>
              <a:p>
                <a:r>
                  <a:rPr lang="en-NL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9" name="Picture 18">
            <a:extLst>
              <a:ext uri="{FF2B5EF4-FFF2-40B4-BE49-F238E27FC236}">
                <a16:creationId xmlns:a16="http://schemas.microsoft.com/office/drawing/2014/main" id="{F7AD77C5-D7B4-7F75-7087-7E9BE77DA82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0946" y="1268016"/>
            <a:ext cx="3534156" cy="3534156"/>
          </a:xfrm>
          <a:prstGeom prst="rect">
            <a:avLst/>
          </a:prstGeom>
        </p:spPr>
      </p:pic>
      <p:pic>
        <p:nvPicPr>
          <p:cNvPr id="9" name="Picture 8" descr="A graph of bacteria and bacteria&#10;&#10;AI-generated content may be incorrect.">
            <a:extLst>
              <a:ext uri="{FF2B5EF4-FFF2-40B4-BE49-F238E27FC236}">
                <a16:creationId xmlns:a16="http://schemas.microsoft.com/office/drawing/2014/main" id="{335D365F-C51A-E6FF-91D8-8352429ADB4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14920" y="2893652"/>
            <a:ext cx="2871187" cy="22498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323182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279B4C8-5AE9-F914-32E9-A846741ED6B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2C3515D7-584D-83E3-5BFF-043D98158C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NL" dirty="0"/>
              <a:t>Let’s include a new player: phages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B08906C-DDEB-BC5D-F4F3-A9F0A1D4D8BC}"/>
              </a:ext>
            </a:extLst>
          </p:cNvPr>
          <p:cNvSpPr txBox="1"/>
          <p:nvPr/>
        </p:nvSpPr>
        <p:spPr>
          <a:xfrm>
            <a:off x="4395392" y="1572768"/>
            <a:ext cx="41999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L" dirty="0"/>
              <a:t>What will happen to the bacterial popullation?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DD495B9-62B2-20EA-8D24-3A25C1B91FD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0946" y="1268016"/>
            <a:ext cx="3534156" cy="3534156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6E4B2D2A-9CD2-B585-E8C0-6E9E06BAC4F7}"/>
              </a:ext>
            </a:extLst>
          </p:cNvPr>
          <p:cNvSpPr txBox="1"/>
          <p:nvPr/>
        </p:nvSpPr>
        <p:spPr>
          <a:xfrm>
            <a:off x="4395392" y="3227832"/>
            <a:ext cx="41999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L" dirty="0"/>
              <a:t>Will phages take over?</a:t>
            </a:r>
          </a:p>
        </p:txBody>
      </p:sp>
    </p:spTree>
    <p:extLst>
      <p:ext uri="{BB962C8B-B14F-4D97-AF65-F5344CB8AC3E}">
        <p14:creationId xmlns:p14="http://schemas.microsoft.com/office/powerpoint/2010/main" val="267656388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8D5F670-A0FB-93BF-B98B-8D2AF5CC6EE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BF77D04E-89CE-1251-CF1E-15EF006C9E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NL" dirty="0"/>
              <a:t>Let’s include a new player: phages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AA9C0A0-9D04-3DF6-AEDE-620F24440713}"/>
              </a:ext>
            </a:extLst>
          </p:cNvPr>
          <p:cNvSpPr txBox="1"/>
          <p:nvPr/>
        </p:nvSpPr>
        <p:spPr>
          <a:xfrm>
            <a:off x="4395392" y="3154680"/>
            <a:ext cx="419996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L" dirty="0"/>
              <a:t>We obtained dynamic oscilations. </a:t>
            </a:r>
          </a:p>
          <a:p>
            <a:r>
              <a:rPr lang="en-NL" dirty="0">
                <a:solidFill>
                  <a:schemeClr val="accent1"/>
                </a:solidFill>
              </a:rPr>
              <a:t>In groups, disucss:</a:t>
            </a:r>
            <a:endParaRPr lang="en-NL" dirty="0"/>
          </a:p>
          <a:p>
            <a:pPr marL="285750" indent="-285750">
              <a:buFontTx/>
              <a:buChar char="-"/>
            </a:pPr>
            <a:r>
              <a:rPr lang="en-NL" dirty="0"/>
              <a:t>Will that always be the case?</a:t>
            </a:r>
          </a:p>
          <a:p>
            <a:pPr marL="285750" indent="-285750">
              <a:buFontTx/>
              <a:buChar char="-"/>
            </a:pPr>
            <a:r>
              <a:rPr lang="en-NL" dirty="0"/>
              <a:t>Can this system achieve a steady state?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2B5A6A8-9BC2-CD0D-558D-2E5CC17F101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0946" y="1268016"/>
            <a:ext cx="3534156" cy="3534156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03C8ADBF-F2C2-393B-8E56-50BB04F26E00}"/>
                  </a:ext>
                </a:extLst>
              </p:cNvPr>
              <p:cNvSpPr txBox="1"/>
              <p:nvPr/>
            </p:nvSpPr>
            <p:spPr>
              <a:xfrm>
                <a:off x="4809744" y="1355764"/>
                <a:ext cx="1640770" cy="52591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</m:num>
                        <m:den>
                          <m:r>
                            <a:rPr lang="en-GB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𝛼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𝑋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𝛽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𝑋𝑃</m:t>
                      </m:r>
                    </m:oMath>
                  </m:oMathPara>
                </a14:m>
                <a:endParaRPr lang="en-NL" dirty="0"/>
              </a:p>
            </p:txBody>
          </p:sp>
        </mc:Choice>
        <mc:Fallback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03C8ADBF-F2C2-393B-8E56-50BB04F26E0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09744" y="1355764"/>
                <a:ext cx="1640770" cy="525913"/>
              </a:xfrm>
              <a:prstGeom prst="rect">
                <a:avLst/>
              </a:prstGeom>
              <a:blipFill>
                <a:blip r:embed="rId3"/>
                <a:stretch>
                  <a:fillRect l="-3077" t="-2326" r="-4615" b="-13953"/>
                </a:stretch>
              </a:blipFill>
            </p:spPr>
            <p:txBody>
              <a:bodyPr/>
              <a:lstStyle/>
              <a:p>
                <a:r>
                  <a:rPr lang="en-N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99B99F51-F22A-548D-240F-1627653991DD}"/>
                  </a:ext>
                </a:extLst>
              </p:cNvPr>
              <p:cNvSpPr txBox="1"/>
              <p:nvPr/>
            </p:nvSpPr>
            <p:spPr>
              <a:xfrm>
                <a:off x="4809744" y="2124708"/>
                <a:ext cx="1595886" cy="52591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</m:num>
                        <m:den>
                          <m:r>
                            <a:rPr lang="en-GB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𝛾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𝑋𝑃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𝛿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𝑃</m:t>
                      </m:r>
                    </m:oMath>
                  </m:oMathPara>
                </a14:m>
                <a:endParaRPr lang="en-NL" dirty="0"/>
              </a:p>
            </p:txBody>
          </p:sp>
        </mc:Choice>
        <mc:Fallback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99B99F51-F22A-548D-240F-1627653991D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09744" y="2124708"/>
                <a:ext cx="1595886" cy="525913"/>
              </a:xfrm>
              <a:prstGeom prst="rect">
                <a:avLst/>
              </a:prstGeom>
              <a:blipFill>
                <a:blip r:embed="rId4"/>
                <a:stretch>
                  <a:fillRect l="-3150" t="-2381" r="-3150" b="-16667"/>
                </a:stretch>
              </a:blipFill>
            </p:spPr>
            <p:txBody>
              <a:bodyPr/>
              <a:lstStyle/>
              <a:p>
                <a:r>
                  <a:rPr lang="en-N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3173902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012684C-DD30-54EF-83F3-2A9D26CF0E1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541CA5E8-8413-D121-CADA-F34A00033F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NL" dirty="0"/>
              <a:t>Let’s include a new player: phages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34935D8-D313-307C-6633-0AD8944F531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0946" y="1268016"/>
            <a:ext cx="3534156" cy="3534156"/>
          </a:xfrm>
          <a:prstGeom prst="rect">
            <a:avLst/>
          </a:prstGeom>
        </p:spPr>
      </p:pic>
      <p:pic>
        <p:nvPicPr>
          <p:cNvPr id="12" name="Picture 11" descr="A diagram of a plane&#10;&#10;AI-generated content may be incorrect.">
            <a:extLst>
              <a:ext uri="{FF2B5EF4-FFF2-40B4-BE49-F238E27FC236}">
                <a16:creationId xmlns:a16="http://schemas.microsoft.com/office/drawing/2014/main" id="{CF6DBA17-33B8-39DC-4B67-9A61A8E7C73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73168" y="1268016"/>
            <a:ext cx="3447288" cy="2712620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16EB928A-7E46-B792-33D4-3546D6AF07F0}"/>
              </a:ext>
            </a:extLst>
          </p:cNvPr>
          <p:cNvSpPr txBox="1"/>
          <p:nvPr/>
        </p:nvSpPr>
        <p:spPr>
          <a:xfrm>
            <a:off x="4984461" y="4415119"/>
            <a:ext cx="29975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NL" dirty="0"/>
              <a:t>Let’s implement it in Python!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5F36E561-50AA-2D84-ADEA-5B9F40B16DB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82013" y="3980636"/>
            <a:ext cx="1066673" cy="10666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13122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BCB611D-E97B-1BF1-44A9-A8B3BC5D8A4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31023FA5-AF4F-D0E2-E8A1-CDD664D85E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NL" dirty="0"/>
              <a:t>Lotka-Volterra models</a:t>
            </a:r>
          </a:p>
        </p:txBody>
      </p:sp>
      <p:pic>
        <p:nvPicPr>
          <p:cNvPr id="19458" name="Picture 2">
            <a:extLst>
              <a:ext uri="{FF2B5EF4-FFF2-40B4-BE49-F238E27FC236}">
                <a16:creationId xmlns:a16="http://schemas.microsoft.com/office/drawing/2014/main" id="{3EE95E09-A145-5005-098E-2693901C6C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345" y="1443736"/>
            <a:ext cx="3438857" cy="9941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9A63E72A-046B-307F-6165-E712CDB21306}"/>
              </a:ext>
            </a:extLst>
          </p:cNvPr>
          <p:cNvSpPr txBox="1"/>
          <p:nvPr/>
        </p:nvSpPr>
        <p:spPr>
          <a:xfrm>
            <a:off x="628650" y="2705593"/>
            <a:ext cx="3943350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just" rtl="0">
              <a:buFont typeface="Arial" panose="020B0604020202020204" pitchFamily="34" charset="0"/>
              <a:buChar char="•"/>
            </a:pPr>
            <a:r>
              <a:rPr lang="en-GB" sz="1400" b="0" i="1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N</a:t>
            </a:r>
            <a:r>
              <a:rPr lang="en-GB" sz="1400" b="0" i="1" u="none" strike="noStrike" baseline="-2500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i</a:t>
            </a:r>
            <a:r>
              <a:rPr lang="en-GB" sz="1400" b="0" i="1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GB" sz="14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is the population size of species </a:t>
            </a:r>
            <a:r>
              <a:rPr lang="en-GB" sz="1400" b="0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i</a:t>
            </a:r>
            <a:r>
              <a:rPr lang="en-GB" sz="14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.</a:t>
            </a:r>
            <a:endParaRPr lang="en-GB" sz="1400" b="0" i="0" u="none" strike="noStrike" dirty="0">
              <a:solidFill>
                <a:srgbClr val="000000"/>
              </a:solidFill>
              <a:effectLst/>
            </a:endParaRPr>
          </a:p>
          <a:p>
            <a:pPr marL="285750" indent="-285750" algn="just" rtl="0">
              <a:buFont typeface="Arial" panose="020B0604020202020204" pitchFamily="34" charset="0"/>
              <a:buChar char="•"/>
            </a:pPr>
            <a:r>
              <a:rPr lang="en-GB" sz="1400" b="0" i="1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r</a:t>
            </a:r>
            <a:r>
              <a:rPr lang="en-GB" sz="1400" b="0" i="1" u="none" strike="noStrike" baseline="-2500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i</a:t>
            </a:r>
            <a:r>
              <a:rPr lang="en-GB" sz="14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is the intrinsic growth rate of species </a:t>
            </a:r>
            <a:r>
              <a:rPr lang="en-GB" sz="1400" b="0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i</a:t>
            </a:r>
            <a:r>
              <a:rPr lang="en-GB" sz="14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.</a:t>
            </a:r>
            <a:endParaRPr lang="en-GB" sz="1400" b="0" i="0" u="none" strike="noStrike" dirty="0">
              <a:solidFill>
                <a:srgbClr val="000000"/>
              </a:solidFill>
              <a:effectLst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l-GR" sz="1400" b="0" i="1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α</a:t>
            </a:r>
            <a:r>
              <a:rPr lang="en-GB" sz="1400" b="0" i="1" u="none" strike="noStrike" baseline="-2500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ij</a:t>
            </a:r>
            <a:r>
              <a:rPr lang="en-GB" sz="14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​ is the interaction coefficient between species </a:t>
            </a:r>
            <a:r>
              <a:rPr lang="en-GB" sz="1400" b="0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i</a:t>
            </a:r>
            <a:r>
              <a:rPr lang="en-GB" sz="14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and species j.</a:t>
            </a:r>
            <a:endParaRPr lang="en-NL" sz="1400" dirty="0"/>
          </a:p>
        </p:txBody>
      </p:sp>
      <p:pic>
        <p:nvPicPr>
          <p:cNvPr id="19460" name="Picture 4" descr="Meme' and 'pros and cons' head list of ...">
            <a:extLst>
              <a:ext uri="{FF2B5EF4-FFF2-40B4-BE49-F238E27FC236}">
                <a16:creationId xmlns:a16="http://schemas.microsoft.com/office/drawing/2014/main" id="{A49D6A1C-9DC0-99BC-29B9-2693486F8B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2850" y="1443736"/>
            <a:ext cx="3492500" cy="2324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3272926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752C7119-8A70-CD1C-31E8-E3255AAD8B1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04D28076-0EA1-267C-B761-7C53983CA2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4" cy="51435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A white background with dots and lines&#10;&#10;AI-generated content may be incorrect.">
            <a:extLst>
              <a:ext uri="{FF2B5EF4-FFF2-40B4-BE49-F238E27FC236}">
                <a16:creationId xmlns:a16="http://schemas.microsoft.com/office/drawing/2014/main" id="{F6C7D3EA-C6EA-EB11-9405-CEB6EAAA7DEC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50000"/>
          </a:blip>
          <a:srcRect t="5834" r="-1" b="-1"/>
          <a:stretch>
            <a:fillRect/>
          </a:stretch>
        </p:blipFill>
        <p:spPr>
          <a:xfrm>
            <a:off x="20" y="10"/>
            <a:ext cx="9141693" cy="514349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0CFB448-960F-88A3-E445-53978CBE876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5286" y="843534"/>
            <a:ext cx="6858000" cy="2297430"/>
          </a:xfrm>
        </p:spPr>
        <p:txBody>
          <a:bodyPr>
            <a:normAutofit/>
          </a:bodyPr>
          <a:lstStyle/>
          <a:p>
            <a:r>
              <a:rPr lang="en-GB" sz="5000" dirty="0">
                <a:solidFill>
                  <a:schemeClr val="bg1"/>
                </a:solidFill>
              </a:rPr>
              <a:t>Theoretical models in Microbial Ecology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2533FDD-37C1-D7BB-FE75-FF113B991E1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5286" y="3449574"/>
            <a:ext cx="6858000" cy="920640"/>
          </a:xfrm>
        </p:spPr>
        <p:txBody>
          <a:bodyPr>
            <a:normAutofit/>
          </a:bodyPr>
          <a:lstStyle/>
          <a:p>
            <a:endParaRPr lang="en-GB" sz="2000" dirty="0">
              <a:solidFill>
                <a:schemeClr val="bg1"/>
              </a:solidFill>
            </a:endParaRPr>
          </a:p>
          <a:p>
            <a:r>
              <a:rPr lang="en-US" sz="2000" dirty="0">
                <a:solidFill>
                  <a:schemeClr val="bg1"/>
                </a:solidFill>
              </a:rPr>
              <a:t>1. Consumer-Resource models</a:t>
            </a:r>
            <a:endParaRPr lang="en-GB" sz="2000" dirty="0">
              <a:solidFill>
                <a:schemeClr val="bg1"/>
              </a:solidFill>
            </a:endParaRPr>
          </a:p>
        </p:txBody>
      </p:sp>
      <p:sp>
        <p:nvSpPr>
          <p:cNvPr id="11" name="sketchy box">
            <a:extLst>
              <a:ext uri="{FF2B5EF4-FFF2-40B4-BE49-F238E27FC236}">
                <a16:creationId xmlns:a16="http://schemas.microsoft.com/office/drawing/2014/main" id="{E07CB2CF-33B0-3FB1-1578-1C7866CA48D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628650" y="540714"/>
            <a:ext cx="7886700" cy="4062071"/>
          </a:xfrm>
          <a:custGeom>
            <a:avLst/>
            <a:gdLst>
              <a:gd name="connsiteX0" fmla="*/ 0 w 7886700"/>
              <a:gd name="connsiteY0" fmla="*/ 0 h 4062071"/>
              <a:gd name="connsiteX1" fmla="*/ 578358 w 7886700"/>
              <a:gd name="connsiteY1" fmla="*/ 0 h 4062071"/>
              <a:gd name="connsiteX2" fmla="*/ 998982 w 7886700"/>
              <a:gd name="connsiteY2" fmla="*/ 0 h 4062071"/>
              <a:gd name="connsiteX3" fmla="*/ 1813941 w 7886700"/>
              <a:gd name="connsiteY3" fmla="*/ 0 h 4062071"/>
              <a:gd name="connsiteX4" fmla="*/ 2392299 w 7886700"/>
              <a:gd name="connsiteY4" fmla="*/ 0 h 4062071"/>
              <a:gd name="connsiteX5" fmla="*/ 2970657 w 7886700"/>
              <a:gd name="connsiteY5" fmla="*/ 0 h 4062071"/>
              <a:gd name="connsiteX6" fmla="*/ 3785616 w 7886700"/>
              <a:gd name="connsiteY6" fmla="*/ 0 h 4062071"/>
              <a:gd name="connsiteX7" fmla="*/ 4285107 w 7886700"/>
              <a:gd name="connsiteY7" fmla="*/ 0 h 4062071"/>
              <a:gd name="connsiteX8" fmla="*/ 5100066 w 7886700"/>
              <a:gd name="connsiteY8" fmla="*/ 0 h 4062071"/>
              <a:gd name="connsiteX9" fmla="*/ 5915025 w 7886700"/>
              <a:gd name="connsiteY9" fmla="*/ 0 h 4062071"/>
              <a:gd name="connsiteX10" fmla="*/ 6572250 w 7886700"/>
              <a:gd name="connsiteY10" fmla="*/ 0 h 4062071"/>
              <a:gd name="connsiteX11" fmla="*/ 7886700 w 7886700"/>
              <a:gd name="connsiteY11" fmla="*/ 0 h 4062071"/>
              <a:gd name="connsiteX12" fmla="*/ 7886700 w 7886700"/>
              <a:gd name="connsiteY12" fmla="*/ 636391 h 4062071"/>
              <a:gd name="connsiteX13" fmla="*/ 7886700 w 7886700"/>
              <a:gd name="connsiteY13" fmla="*/ 1191541 h 4062071"/>
              <a:gd name="connsiteX14" fmla="*/ 7886700 w 7886700"/>
              <a:gd name="connsiteY14" fmla="*/ 1868553 h 4062071"/>
              <a:gd name="connsiteX15" fmla="*/ 7886700 w 7886700"/>
              <a:gd name="connsiteY15" fmla="*/ 2545564 h 4062071"/>
              <a:gd name="connsiteX16" fmla="*/ 7886700 w 7886700"/>
              <a:gd name="connsiteY16" fmla="*/ 3222576 h 4062071"/>
              <a:gd name="connsiteX17" fmla="*/ 7886700 w 7886700"/>
              <a:gd name="connsiteY17" fmla="*/ 4062071 h 4062071"/>
              <a:gd name="connsiteX18" fmla="*/ 7150608 w 7886700"/>
              <a:gd name="connsiteY18" fmla="*/ 4062071 h 4062071"/>
              <a:gd name="connsiteX19" fmla="*/ 6729984 w 7886700"/>
              <a:gd name="connsiteY19" fmla="*/ 4062071 h 4062071"/>
              <a:gd name="connsiteX20" fmla="*/ 6230493 w 7886700"/>
              <a:gd name="connsiteY20" fmla="*/ 4062071 h 4062071"/>
              <a:gd name="connsiteX21" fmla="*/ 5415534 w 7886700"/>
              <a:gd name="connsiteY21" fmla="*/ 4062071 h 4062071"/>
              <a:gd name="connsiteX22" fmla="*/ 4758309 w 7886700"/>
              <a:gd name="connsiteY22" fmla="*/ 4062071 h 4062071"/>
              <a:gd name="connsiteX23" fmla="*/ 4258818 w 7886700"/>
              <a:gd name="connsiteY23" fmla="*/ 4062071 h 4062071"/>
              <a:gd name="connsiteX24" fmla="*/ 3601593 w 7886700"/>
              <a:gd name="connsiteY24" fmla="*/ 4062071 h 4062071"/>
              <a:gd name="connsiteX25" fmla="*/ 3180969 w 7886700"/>
              <a:gd name="connsiteY25" fmla="*/ 4062071 h 4062071"/>
              <a:gd name="connsiteX26" fmla="*/ 2760345 w 7886700"/>
              <a:gd name="connsiteY26" fmla="*/ 4062071 h 4062071"/>
              <a:gd name="connsiteX27" fmla="*/ 2103120 w 7886700"/>
              <a:gd name="connsiteY27" fmla="*/ 4062071 h 4062071"/>
              <a:gd name="connsiteX28" fmla="*/ 1603629 w 7886700"/>
              <a:gd name="connsiteY28" fmla="*/ 4062071 h 4062071"/>
              <a:gd name="connsiteX29" fmla="*/ 867537 w 7886700"/>
              <a:gd name="connsiteY29" fmla="*/ 4062071 h 4062071"/>
              <a:gd name="connsiteX30" fmla="*/ 0 w 7886700"/>
              <a:gd name="connsiteY30" fmla="*/ 4062071 h 4062071"/>
              <a:gd name="connsiteX31" fmla="*/ 0 w 7886700"/>
              <a:gd name="connsiteY31" fmla="*/ 3344438 h 4062071"/>
              <a:gd name="connsiteX32" fmla="*/ 0 w 7886700"/>
              <a:gd name="connsiteY32" fmla="*/ 2626806 h 4062071"/>
              <a:gd name="connsiteX33" fmla="*/ 0 w 7886700"/>
              <a:gd name="connsiteY33" fmla="*/ 2031036 h 4062071"/>
              <a:gd name="connsiteX34" fmla="*/ 0 w 7886700"/>
              <a:gd name="connsiteY34" fmla="*/ 1313403 h 4062071"/>
              <a:gd name="connsiteX35" fmla="*/ 0 w 7886700"/>
              <a:gd name="connsiteY35" fmla="*/ 0 h 40620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7886700" h="4062071" extrusionOk="0">
                <a:moveTo>
                  <a:pt x="0" y="0"/>
                </a:moveTo>
                <a:cubicBezTo>
                  <a:pt x="165412" y="-21137"/>
                  <a:pt x="322344" y="-21985"/>
                  <a:pt x="578358" y="0"/>
                </a:cubicBezTo>
                <a:cubicBezTo>
                  <a:pt x="834372" y="21985"/>
                  <a:pt x="888520" y="-5136"/>
                  <a:pt x="998982" y="0"/>
                </a:cubicBezTo>
                <a:cubicBezTo>
                  <a:pt x="1109444" y="5136"/>
                  <a:pt x="1622600" y="-36529"/>
                  <a:pt x="1813941" y="0"/>
                </a:cubicBezTo>
                <a:cubicBezTo>
                  <a:pt x="2005282" y="36529"/>
                  <a:pt x="2177619" y="19108"/>
                  <a:pt x="2392299" y="0"/>
                </a:cubicBezTo>
                <a:cubicBezTo>
                  <a:pt x="2606979" y="-19108"/>
                  <a:pt x="2788556" y="-21788"/>
                  <a:pt x="2970657" y="0"/>
                </a:cubicBezTo>
                <a:cubicBezTo>
                  <a:pt x="3152758" y="21788"/>
                  <a:pt x="3596738" y="18723"/>
                  <a:pt x="3785616" y="0"/>
                </a:cubicBezTo>
                <a:cubicBezTo>
                  <a:pt x="3974494" y="-18723"/>
                  <a:pt x="4136501" y="9985"/>
                  <a:pt x="4285107" y="0"/>
                </a:cubicBezTo>
                <a:cubicBezTo>
                  <a:pt x="4433713" y="-9985"/>
                  <a:pt x="4710656" y="-6143"/>
                  <a:pt x="5100066" y="0"/>
                </a:cubicBezTo>
                <a:cubicBezTo>
                  <a:pt x="5489476" y="6143"/>
                  <a:pt x="5703885" y="5883"/>
                  <a:pt x="5915025" y="0"/>
                </a:cubicBezTo>
                <a:cubicBezTo>
                  <a:pt x="6126165" y="-5883"/>
                  <a:pt x="6308797" y="30350"/>
                  <a:pt x="6572250" y="0"/>
                </a:cubicBezTo>
                <a:cubicBezTo>
                  <a:pt x="6835703" y="-30350"/>
                  <a:pt x="7286910" y="4832"/>
                  <a:pt x="7886700" y="0"/>
                </a:cubicBezTo>
                <a:cubicBezTo>
                  <a:pt x="7889074" y="220758"/>
                  <a:pt x="7883165" y="357992"/>
                  <a:pt x="7886700" y="636391"/>
                </a:cubicBezTo>
                <a:cubicBezTo>
                  <a:pt x="7890235" y="914790"/>
                  <a:pt x="7903701" y="952234"/>
                  <a:pt x="7886700" y="1191541"/>
                </a:cubicBezTo>
                <a:cubicBezTo>
                  <a:pt x="7869700" y="1430848"/>
                  <a:pt x="7863116" y="1553316"/>
                  <a:pt x="7886700" y="1868553"/>
                </a:cubicBezTo>
                <a:cubicBezTo>
                  <a:pt x="7910284" y="2183790"/>
                  <a:pt x="7896439" y="2331507"/>
                  <a:pt x="7886700" y="2545564"/>
                </a:cubicBezTo>
                <a:cubicBezTo>
                  <a:pt x="7876961" y="2759621"/>
                  <a:pt x="7899048" y="2997788"/>
                  <a:pt x="7886700" y="3222576"/>
                </a:cubicBezTo>
                <a:cubicBezTo>
                  <a:pt x="7874352" y="3447364"/>
                  <a:pt x="7863320" y="3844609"/>
                  <a:pt x="7886700" y="4062071"/>
                </a:cubicBezTo>
                <a:cubicBezTo>
                  <a:pt x="7688995" y="4091405"/>
                  <a:pt x="7438163" y="4081351"/>
                  <a:pt x="7150608" y="4062071"/>
                </a:cubicBezTo>
                <a:cubicBezTo>
                  <a:pt x="6863053" y="4042791"/>
                  <a:pt x="6852167" y="4080837"/>
                  <a:pt x="6729984" y="4062071"/>
                </a:cubicBezTo>
                <a:cubicBezTo>
                  <a:pt x="6607801" y="4043305"/>
                  <a:pt x="6412225" y="4055086"/>
                  <a:pt x="6230493" y="4062071"/>
                </a:cubicBezTo>
                <a:cubicBezTo>
                  <a:pt x="6048761" y="4069056"/>
                  <a:pt x="5595777" y="4070043"/>
                  <a:pt x="5415534" y="4062071"/>
                </a:cubicBezTo>
                <a:cubicBezTo>
                  <a:pt x="5235291" y="4054099"/>
                  <a:pt x="4927239" y="4094195"/>
                  <a:pt x="4758309" y="4062071"/>
                </a:cubicBezTo>
                <a:cubicBezTo>
                  <a:pt x="4589380" y="4029947"/>
                  <a:pt x="4452506" y="4069552"/>
                  <a:pt x="4258818" y="4062071"/>
                </a:cubicBezTo>
                <a:cubicBezTo>
                  <a:pt x="4065130" y="4054590"/>
                  <a:pt x="3802761" y="4085813"/>
                  <a:pt x="3601593" y="4062071"/>
                </a:cubicBezTo>
                <a:cubicBezTo>
                  <a:pt x="3400425" y="4038329"/>
                  <a:pt x="3311647" y="4060168"/>
                  <a:pt x="3180969" y="4062071"/>
                </a:cubicBezTo>
                <a:cubicBezTo>
                  <a:pt x="3050291" y="4063974"/>
                  <a:pt x="2961884" y="4043763"/>
                  <a:pt x="2760345" y="4062071"/>
                </a:cubicBezTo>
                <a:cubicBezTo>
                  <a:pt x="2558806" y="4080379"/>
                  <a:pt x="2276592" y="4030989"/>
                  <a:pt x="2103120" y="4062071"/>
                </a:cubicBezTo>
                <a:cubicBezTo>
                  <a:pt x="1929649" y="4093153"/>
                  <a:pt x="1726258" y="4048114"/>
                  <a:pt x="1603629" y="4062071"/>
                </a:cubicBezTo>
                <a:cubicBezTo>
                  <a:pt x="1481000" y="4076028"/>
                  <a:pt x="1025048" y="4037431"/>
                  <a:pt x="867537" y="4062071"/>
                </a:cubicBezTo>
                <a:cubicBezTo>
                  <a:pt x="710026" y="4086711"/>
                  <a:pt x="400773" y="4019788"/>
                  <a:pt x="0" y="4062071"/>
                </a:cubicBezTo>
                <a:cubicBezTo>
                  <a:pt x="-77" y="3748456"/>
                  <a:pt x="-30814" y="3576596"/>
                  <a:pt x="0" y="3344438"/>
                </a:cubicBezTo>
                <a:cubicBezTo>
                  <a:pt x="30814" y="3112280"/>
                  <a:pt x="30350" y="2816152"/>
                  <a:pt x="0" y="2626806"/>
                </a:cubicBezTo>
                <a:cubicBezTo>
                  <a:pt x="-30350" y="2437460"/>
                  <a:pt x="26575" y="2258994"/>
                  <a:pt x="0" y="2031036"/>
                </a:cubicBezTo>
                <a:cubicBezTo>
                  <a:pt x="-26575" y="1803078"/>
                  <a:pt x="-8850" y="1530345"/>
                  <a:pt x="0" y="1313403"/>
                </a:cubicBezTo>
                <a:cubicBezTo>
                  <a:pt x="8850" y="1096461"/>
                  <a:pt x="47646" y="423049"/>
                  <a:pt x="0" y="0"/>
                </a:cubicBezTo>
                <a:close/>
              </a:path>
            </a:pathLst>
          </a:custGeom>
          <a:noFill/>
          <a:ln w="47625" cap="rnd">
            <a:solidFill>
              <a:schemeClr val="bg1">
                <a:alpha val="75000"/>
              </a:schemeClr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sketchy line">
            <a:extLst>
              <a:ext uri="{FF2B5EF4-FFF2-40B4-BE49-F238E27FC236}">
                <a16:creationId xmlns:a16="http://schemas.microsoft.com/office/drawing/2014/main" id="{DF03F308-9803-476B-46C8-1BDE4FC6C2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980654" y="3314567"/>
            <a:ext cx="3182692" cy="13716"/>
          </a:xfrm>
          <a:custGeom>
            <a:avLst/>
            <a:gdLst>
              <a:gd name="connsiteX0" fmla="*/ 0 w 3182692"/>
              <a:gd name="connsiteY0" fmla="*/ 0 h 13716"/>
              <a:gd name="connsiteX1" fmla="*/ 604711 w 3182692"/>
              <a:gd name="connsiteY1" fmla="*/ 0 h 13716"/>
              <a:gd name="connsiteX2" fmla="*/ 1241250 w 3182692"/>
              <a:gd name="connsiteY2" fmla="*/ 0 h 13716"/>
              <a:gd name="connsiteX3" fmla="*/ 1909615 w 3182692"/>
              <a:gd name="connsiteY3" fmla="*/ 0 h 13716"/>
              <a:gd name="connsiteX4" fmla="*/ 2577981 w 3182692"/>
              <a:gd name="connsiteY4" fmla="*/ 0 h 13716"/>
              <a:gd name="connsiteX5" fmla="*/ 3182692 w 3182692"/>
              <a:gd name="connsiteY5" fmla="*/ 0 h 13716"/>
              <a:gd name="connsiteX6" fmla="*/ 3182692 w 3182692"/>
              <a:gd name="connsiteY6" fmla="*/ 13716 h 13716"/>
              <a:gd name="connsiteX7" fmla="*/ 2482500 w 3182692"/>
              <a:gd name="connsiteY7" fmla="*/ 13716 h 13716"/>
              <a:gd name="connsiteX8" fmla="*/ 1782308 w 3182692"/>
              <a:gd name="connsiteY8" fmla="*/ 13716 h 13716"/>
              <a:gd name="connsiteX9" fmla="*/ 1145769 w 3182692"/>
              <a:gd name="connsiteY9" fmla="*/ 13716 h 13716"/>
              <a:gd name="connsiteX10" fmla="*/ 0 w 3182692"/>
              <a:gd name="connsiteY10" fmla="*/ 13716 h 13716"/>
              <a:gd name="connsiteX11" fmla="*/ 0 w 3182692"/>
              <a:gd name="connsiteY11" fmla="*/ 0 h 137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182692" h="13716" fill="none" extrusionOk="0">
                <a:moveTo>
                  <a:pt x="0" y="0"/>
                </a:moveTo>
                <a:cubicBezTo>
                  <a:pt x="126686" y="-21366"/>
                  <a:pt x="467788" y="9025"/>
                  <a:pt x="604711" y="0"/>
                </a:cubicBezTo>
                <a:cubicBezTo>
                  <a:pt x="741634" y="-9025"/>
                  <a:pt x="1061620" y="6814"/>
                  <a:pt x="1241250" y="0"/>
                </a:cubicBezTo>
                <a:cubicBezTo>
                  <a:pt x="1420880" y="-6814"/>
                  <a:pt x="1713773" y="13383"/>
                  <a:pt x="1909615" y="0"/>
                </a:cubicBezTo>
                <a:cubicBezTo>
                  <a:pt x="2105457" y="-13383"/>
                  <a:pt x="2257256" y="13567"/>
                  <a:pt x="2577981" y="0"/>
                </a:cubicBezTo>
                <a:cubicBezTo>
                  <a:pt x="2898706" y="-13567"/>
                  <a:pt x="3026063" y="6328"/>
                  <a:pt x="3182692" y="0"/>
                </a:cubicBezTo>
                <a:cubicBezTo>
                  <a:pt x="3182212" y="2989"/>
                  <a:pt x="3182051" y="10166"/>
                  <a:pt x="3182692" y="13716"/>
                </a:cubicBezTo>
                <a:cubicBezTo>
                  <a:pt x="2998421" y="17170"/>
                  <a:pt x="2675038" y="14442"/>
                  <a:pt x="2482500" y="13716"/>
                </a:cubicBezTo>
                <a:cubicBezTo>
                  <a:pt x="2289962" y="12990"/>
                  <a:pt x="1930644" y="2262"/>
                  <a:pt x="1782308" y="13716"/>
                </a:cubicBezTo>
                <a:cubicBezTo>
                  <a:pt x="1633972" y="25170"/>
                  <a:pt x="1287388" y="-6564"/>
                  <a:pt x="1145769" y="13716"/>
                </a:cubicBezTo>
                <a:cubicBezTo>
                  <a:pt x="1004150" y="33996"/>
                  <a:pt x="256377" y="-42010"/>
                  <a:pt x="0" y="13716"/>
                </a:cubicBezTo>
                <a:cubicBezTo>
                  <a:pt x="182" y="9317"/>
                  <a:pt x="482" y="5285"/>
                  <a:pt x="0" y="0"/>
                </a:cubicBezTo>
                <a:close/>
              </a:path>
              <a:path w="3182692" h="13716" stroke="0" extrusionOk="0">
                <a:moveTo>
                  <a:pt x="0" y="0"/>
                </a:moveTo>
                <a:cubicBezTo>
                  <a:pt x="283446" y="18201"/>
                  <a:pt x="432812" y="7290"/>
                  <a:pt x="604711" y="0"/>
                </a:cubicBezTo>
                <a:cubicBezTo>
                  <a:pt x="776610" y="-7290"/>
                  <a:pt x="982253" y="15478"/>
                  <a:pt x="1145769" y="0"/>
                </a:cubicBezTo>
                <a:cubicBezTo>
                  <a:pt x="1309285" y="-15478"/>
                  <a:pt x="1514247" y="-25520"/>
                  <a:pt x="1845961" y="0"/>
                </a:cubicBezTo>
                <a:cubicBezTo>
                  <a:pt x="2177675" y="25520"/>
                  <a:pt x="2297588" y="16646"/>
                  <a:pt x="2450673" y="0"/>
                </a:cubicBezTo>
                <a:cubicBezTo>
                  <a:pt x="2603758" y="-16646"/>
                  <a:pt x="3023048" y="-21196"/>
                  <a:pt x="3182692" y="0"/>
                </a:cubicBezTo>
                <a:cubicBezTo>
                  <a:pt x="3182200" y="2764"/>
                  <a:pt x="3182390" y="8747"/>
                  <a:pt x="3182692" y="13716"/>
                </a:cubicBezTo>
                <a:cubicBezTo>
                  <a:pt x="3039109" y="-17273"/>
                  <a:pt x="2823860" y="9276"/>
                  <a:pt x="2546154" y="13716"/>
                </a:cubicBezTo>
                <a:cubicBezTo>
                  <a:pt x="2268448" y="18156"/>
                  <a:pt x="2098674" y="719"/>
                  <a:pt x="1845961" y="13716"/>
                </a:cubicBezTo>
                <a:cubicBezTo>
                  <a:pt x="1593248" y="26713"/>
                  <a:pt x="1456743" y="22988"/>
                  <a:pt x="1304904" y="13716"/>
                </a:cubicBezTo>
                <a:cubicBezTo>
                  <a:pt x="1153065" y="4444"/>
                  <a:pt x="947204" y="6554"/>
                  <a:pt x="668365" y="13716"/>
                </a:cubicBezTo>
                <a:cubicBezTo>
                  <a:pt x="389526" y="20878"/>
                  <a:pt x="288244" y="-9200"/>
                  <a:pt x="0" y="13716"/>
                </a:cubicBezTo>
                <a:cubicBezTo>
                  <a:pt x="614" y="9981"/>
                  <a:pt x="600" y="5402"/>
                  <a:pt x="0" y="0"/>
                </a:cubicBezTo>
                <a:close/>
              </a:path>
            </a:pathLst>
          </a:custGeom>
          <a:solidFill>
            <a:srgbClr val="FFFFFF">
              <a:alpha val="75000"/>
            </a:srgbClr>
          </a:solidFill>
          <a:ln w="41275" cap="rnd">
            <a:solidFill>
              <a:schemeClr val="bg1">
                <a:alpha val="75000"/>
              </a:schemeClr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694250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F1F3CB3-5104-D4FF-B3B0-1A53FB5F441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E9E2D6FF-E6FE-6DCA-6C79-9E09CD602B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NL" dirty="0"/>
              <a:t>Remember our simple model for growth?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E8AC0B56-EFAF-9BCE-777B-E4CA8A2F971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8650" y="1268016"/>
            <a:ext cx="3461004" cy="3461004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301184B9-0955-944E-F3E7-5B5953170E23}"/>
                  </a:ext>
                </a:extLst>
              </p:cNvPr>
              <p:cNvSpPr txBox="1"/>
              <p:nvPr/>
            </p:nvSpPr>
            <p:spPr>
              <a:xfrm>
                <a:off x="4846320" y="1741932"/>
                <a:ext cx="916982" cy="52591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</m:num>
                        <m:den>
                          <m:r>
                            <a:rPr lang="en-GB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𝜇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𝑋</m:t>
                      </m:r>
                    </m:oMath>
                  </m:oMathPara>
                </a14:m>
                <a:endParaRPr lang="en-NL" dirty="0"/>
              </a:p>
            </p:txBody>
          </p:sp>
        </mc:Choice>
        <mc:Fallback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301184B9-0955-944E-F3E7-5B5953170E2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46320" y="1741932"/>
                <a:ext cx="916982" cy="525913"/>
              </a:xfrm>
              <a:prstGeom prst="rect">
                <a:avLst/>
              </a:prstGeom>
              <a:blipFill>
                <a:blip r:embed="rId3"/>
                <a:stretch>
                  <a:fillRect l="-6849" t="-4762" r="-8219" b="-14286"/>
                </a:stretch>
              </a:blipFill>
            </p:spPr>
            <p:txBody>
              <a:bodyPr/>
              <a:lstStyle/>
              <a:p>
                <a:r>
                  <a:rPr lang="en-NL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" name="Picture 7" descr="A graph with a line&#10;&#10;AI-generated content may be incorrect.">
            <a:extLst>
              <a:ext uri="{FF2B5EF4-FFF2-40B4-BE49-F238E27FC236}">
                <a16:creationId xmlns:a16="http://schemas.microsoft.com/office/drawing/2014/main" id="{56D8B9A5-A175-6AE6-9BA3-A2293131581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2000" y="2814542"/>
            <a:ext cx="2822163" cy="2055114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DB59287C-8C06-0582-D5B5-B5D1FCEA8CE0}"/>
              </a:ext>
            </a:extLst>
          </p:cNvPr>
          <p:cNvSpPr txBox="1"/>
          <p:nvPr/>
        </p:nvSpPr>
        <p:spPr>
          <a:xfrm>
            <a:off x="7566070" y="2833712"/>
            <a:ext cx="11611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NL" dirty="0"/>
              <a:t>Realistic?</a:t>
            </a:r>
          </a:p>
        </p:txBody>
      </p:sp>
    </p:spTree>
    <p:extLst>
      <p:ext uri="{BB962C8B-B14F-4D97-AF65-F5344CB8AC3E}">
        <p14:creationId xmlns:p14="http://schemas.microsoft.com/office/powerpoint/2010/main" val="284563638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CE15FE1-3789-D2DD-1DDC-8C630006601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B74BE8BF-228D-BEFD-5D53-DFAC7B5A95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NL" dirty="0"/>
              <a:t>Let’s incorporate a limit on that exponentia growth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4BB0B672-B764-C73F-92B2-B2354D888626}"/>
                  </a:ext>
                </a:extLst>
              </p:cNvPr>
              <p:cNvSpPr txBox="1"/>
              <p:nvPr/>
            </p:nvSpPr>
            <p:spPr>
              <a:xfrm>
                <a:off x="2093976" y="1933956"/>
                <a:ext cx="916982" cy="52591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</m:num>
                        <m:den>
                          <m:r>
                            <a:rPr lang="en-GB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𝜇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𝑋</m:t>
                      </m:r>
                    </m:oMath>
                  </m:oMathPara>
                </a14:m>
                <a:endParaRPr lang="en-NL" dirty="0"/>
              </a:p>
            </p:txBody>
          </p:sp>
        </mc:Choice>
        <mc:Fallback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4BB0B672-B764-C73F-92B2-B2354D88862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93976" y="1933956"/>
                <a:ext cx="916982" cy="525913"/>
              </a:xfrm>
              <a:prstGeom prst="rect">
                <a:avLst/>
              </a:prstGeom>
              <a:blipFill>
                <a:blip r:embed="rId2"/>
                <a:stretch>
                  <a:fillRect l="-6849" t="-2381" r="-6849" b="-16667"/>
                </a:stretch>
              </a:blipFill>
            </p:spPr>
            <p:txBody>
              <a:bodyPr/>
              <a:lstStyle/>
              <a:p>
                <a:r>
                  <a:rPr lang="en-N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TextBox 8">
            <a:extLst>
              <a:ext uri="{FF2B5EF4-FFF2-40B4-BE49-F238E27FC236}">
                <a16:creationId xmlns:a16="http://schemas.microsoft.com/office/drawing/2014/main" id="{D4FDA152-D729-FA5D-70C4-240445B2BB2D}"/>
              </a:ext>
            </a:extLst>
          </p:cNvPr>
          <p:cNvSpPr txBox="1"/>
          <p:nvPr/>
        </p:nvSpPr>
        <p:spPr>
          <a:xfrm>
            <a:off x="628650" y="1320308"/>
            <a:ext cx="19885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NL" dirty="0"/>
              <a:t>Carrying capacity: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E81D5E9E-7771-FC92-055F-66D542F9E196}"/>
                  </a:ext>
                </a:extLst>
              </p:cNvPr>
              <p:cNvSpPr txBox="1"/>
              <p:nvPr/>
            </p:nvSpPr>
            <p:spPr>
              <a:xfrm>
                <a:off x="4919472" y="1933956"/>
                <a:ext cx="1939698" cy="54425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</m:num>
                        <m:den>
                          <m:r>
                            <a:rPr lang="en-GB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𝜇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𝑋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∗(1−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𝑋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𝐾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NL" dirty="0"/>
              </a:p>
            </p:txBody>
          </p:sp>
        </mc:Choice>
        <mc:Fallback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E81D5E9E-7771-FC92-055F-66D542F9E19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19472" y="1933956"/>
                <a:ext cx="1939698" cy="544252"/>
              </a:xfrm>
              <a:prstGeom prst="rect">
                <a:avLst/>
              </a:prstGeom>
              <a:blipFill>
                <a:blip r:embed="rId3"/>
                <a:stretch>
                  <a:fillRect l="-1961" t="-2273" r="-3268" b="-11364"/>
                </a:stretch>
              </a:blipFill>
            </p:spPr>
            <p:txBody>
              <a:bodyPr/>
              <a:lstStyle/>
              <a:p>
                <a:r>
                  <a:rPr lang="en-N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Right Arrow 4">
            <a:extLst>
              <a:ext uri="{FF2B5EF4-FFF2-40B4-BE49-F238E27FC236}">
                <a16:creationId xmlns:a16="http://schemas.microsoft.com/office/drawing/2014/main" id="{42D2684C-7E32-7C31-6C9A-3324ECD0802F}"/>
              </a:ext>
            </a:extLst>
          </p:cNvPr>
          <p:cNvSpPr/>
          <p:nvPr/>
        </p:nvSpPr>
        <p:spPr>
          <a:xfrm>
            <a:off x="3364992" y="2161538"/>
            <a:ext cx="1362456" cy="180528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L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E213348-1E88-9168-5188-850B8BF88133}"/>
              </a:ext>
            </a:extLst>
          </p:cNvPr>
          <p:cNvSpPr txBox="1"/>
          <p:nvPr/>
        </p:nvSpPr>
        <p:spPr>
          <a:xfrm>
            <a:off x="2332701" y="3560292"/>
            <a:ext cx="29975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NL" dirty="0"/>
              <a:t>Let’s implement it in Python!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4B115F0C-C13A-610A-322B-981603F6D84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30253" y="3125809"/>
            <a:ext cx="1066673" cy="10666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81280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  <p:bldP spid="6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E0D8161-0212-778D-1476-9694190893A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15282C64-CEB9-F758-B09C-043FBEDB26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NL" dirty="0"/>
              <a:t>Let’s incorporate a limit on that exponentia growth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A455B860-A914-EFEB-C59D-F19959A28982}"/>
                  </a:ext>
                </a:extLst>
              </p:cNvPr>
              <p:cNvSpPr txBox="1"/>
              <p:nvPr/>
            </p:nvSpPr>
            <p:spPr>
              <a:xfrm>
                <a:off x="2093976" y="1933956"/>
                <a:ext cx="916982" cy="52591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</m:num>
                        <m:den>
                          <m:r>
                            <a:rPr lang="en-GB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𝜇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𝑋</m:t>
                      </m:r>
                    </m:oMath>
                  </m:oMathPara>
                </a14:m>
                <a:endParaRPr lang="en-NL" dirty="0"/>
              </a:p>
            </p:txBody>
          </p:sp>
        </mc:Choice>
        <mc:Fallback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A455B860-A914-EFEB-C59D-F19959A2898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93976" y="1933956"/>
                <a:ext cx="916982" cy="525913"/>
              </a:xfrm>
              <a:prstGeom prst="rect">
                <a:avLst/>
              </a:prstGeom>
              <a:blipFill>
                <a:blip r:embed="rId2"/>
                <a:stretch>
                  <a:fillRect l="-6849" t="-2381" r="-6849" b="-16667"/>
                </a:stretch>
              </a:blipFill>
            </p:spPr>
            <p:txBody>
              <a:bodyPr/>
              <a:lstStyle/>
              <a:p>
                <a:r>
                  <a:rPr lang="en-N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TextBox 8">
            <a:extLst>
              <a:ext uri="{FF2B5EF4-FFF2-40B4-BE49-F238E27FC236}">
                <a16:creationId xmlns:a16="http://schemas.microsoft.com/office/drawing/2014/main" id="{91A3C9E8-7A9C-EB03-87A7-E6C3A1C15524}"/>
              </a:ext>
            </a:extLst>
          </p:cNvPr>
          <p:cNvSpPr txBox="1"/>
          <p:nvPr/>
        </p:nvSpPr>
        <p:spPr>
          <a:xfrm>
            <a:off x="628650" y="1320308"/>
            <a:ext cx="19885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NL" dirty="0"/>
              <a:t>Carrying capacity: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8438F9DA-219E-B5EA-C44F-998966732A06}"/>
                  </a:ext>
                </a:extLst>
              </p:cNvPr>
              <p:cNvSpPr txBox="1"/>
              <p:nvPr/>
            </p:nvSpPr>
            <p:spPr>
              <a:xfrm>
                <a:off x="4919472" y="1933956"/>
                <a:ext cx="1939698" cy="54425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</m:num>
                        <m:den>
                          <m:r>
                            <a:rPr lang="en-GB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𝜇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𝑋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∗(1−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𝑋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𝐾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NL" dirty="0"/>
              </a:p>
            </p:txBody>
          </p:sp>
        </mc:Choice>
        <mc:Fallback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8438F9DA-219E-B5EA-C44F-998966732A0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19472" y="1933956"/>
                <a:ext cx="1939698" cy="544252"/>
              </a:xfrm>
              <a:prstGeom prst="rect">
                <a:avLst/>
              </a:prstGeom>
              <a:blipFill>
                <a:blip r:embed="rId3"/>
                <a:stretch>
                  <a:fillRect l="-1961" t="-2273" r="-3268" b="-11364"/>
                </a:stretch>
              </a:blipFill>
            </p:spPr>
            <p:txBody>
              <a:bodyPr/>
              <a:lstStyle/>
              <a:p>
                <a:r>
                  <a:rPr lang="en-N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Right Arrow 4">
            <a:extLst>
              <a:ext uri="{FF2B5EF4-FFF2-40B4-BE49-F238E27FC236}">
                <a16:creationId xmlns:a16="http://schemas.microsoft.com/office/drawing/2014/main" id="{A4D294BF-2846-A4D6-0B86-0D16EF815641}"/>
              </a:ext>
            </a:extLst>
          </p:cNvPr>
          <p:cNvSpPr/>
          <p:nvPr/>
        </p:nvSpPr>
        <p:spPr>
          <a:xfrm>
            <a:off x="3364992" y="2161538"/>
            <a:ext cx="1362456" cy="180528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L"/>
          </a:p>
        </p:txBody>
      </p:sp>
      <p:pic>
        <p:nvPicPr>
          <p:cNvPr id="12" name="Picture 11" descr="A graph with a blue line&#10;&#10;AI-generated content may be incorrect.">
            <a:extLst>
              <a:ext uri="{FF2B5EF4-FFF2-40B4-BE49-F238E27FC236}">
                <a16:creationId xmlns:a16="http://schemas.microsoft.com/office/drawing/2014/main" id="{E850DEB1-00B2-DF2E-8C41-A8935B15B7A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52513" y="2801435"/>
            <a:ext cx="3397680" cy="2299716"/>
          </a:xfrm>
          <a:prstGeom prst="rect">
            <a:avLst/>
          </a:prstGeom>
        </p:spPr>
      </p:pic>
      <p:pic>
        <p:nvPicPr>
          <p:cNvPr id="24578" name="Picture 2" descr="WTF Meme face Sticker">
            <a:extLst>
              <a:ext uri="{FF2B5EF4-FFF2-40B4-BE49-F238E27FC236}">
                <a16:creationId xmlns:a16="http://schemas.microsoft.com/office/drawing/2014/main" id="{3B9946E4-70C3-B2E6-8F6A-09176B2A09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3976" y="2801435"/>
            <a:ext cx="1560195" cy="20802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69915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90BBBE3-403D-8F02-DB18-858534EDF09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BF26EA6-6984-93A2-3183-4BEA94A227D4}"/>
              </a:ext>
            </a:extLst>
          </p:cNvPr>
          <p:cNvSpPr txBox="1"/>
          <p:nvPr/>
        </p:nvSpPr>
        <p:spPr>
          <a:xfrm>
            <a:off x="274320" y="2043484"/>
            <a:ext cx="4563274" cy="295285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defTabSz="914400">
              <a:lnSpc>
                <a:spcPct val="90000"/>
              </a:lnSpc>
              <a:spcAft>
                <a:spcPts val="600"/>
              </a:spcAft>
            </a:pPr>
            <a:r>
              <a:rPr lang="en-US" sz="1600" dirty="0"/>
              <a:t>To do that, we will need to:</a:t>
            </a:r>
          </a:p>
          <a:p>
            <a:pPr marL="571500" indent="-342900" defTabSz="914400">
              <a:lnSpc>
                <a:spcPct val="90000"/>
              </a:lnSpc>
              <a:spcAft>
                <a:spcPts val="600"/>
              </a:spcAft>
              <a:buFont typeface="+mj-lt"/>
              <a:buAutoNum type="arabicPeriod"/>
            </a:pPr>
            <a:r>
              <a:rPr lang="en-US" sz="1600" dirty="0">
                <a:solidFill>
                  <a:schemeClr val="bg1">
                    <a:lumMod val="65000"/>
                  </a:schemeClr>
                </a:solidFill>
              </a:rPr>
              <a:t>Recognize key </a:t>
            </a:r>
            <a:r>
              <a:rPr lang="en-US" sz="1600" b="1" dirty="0"/>
              <a:t>ecological concepts </a:t>
            </a:r>
            <a:r>
              <a:rPr lang="en-US" sz="1600" dirty="0">
                <a:solidFill>
                  <a:schemeClr val="bg1">
                    <a:lumMod val="65000"/>
                  </a:schemeClr>
                </a:solidFill>
              </a:rPr>
              <a:t>in microbial systems.</a:t>
            </a:r>
          </a:p>
          <a:p>
            <a:pPr marL="571500" indent="-342900" defTabSz="914400">
              <a:lnSpc>
                <a:spcPct val="90000"/>
              </a:lnSpc>
              <a:spcAft>
                <a:spcPts val="600"/>
              </a:spcAft>
              <a:buFont typeface="+mj-lt"/>
              <a:buAutoNum type="arabicPeriod"/>
            </a:pPr>
            <a:r>
              <a:rPr lang="en-GB" sz="1600" dirty="0">
                <a:solidFill>
                  <a:schemeClr val="bg1">
                    <a:lumMod val="65000"/>
                  </a:schemeClr>
                </a:solidFill>
              </a:rPr>
              <a:t>Use</a:t>
            </a:r>
            <a:r>
              <a:rPr lang="en-GB" sz="1600" dirty="0"/>
              <a:t> </a:t>
            </a:r>
            <a:r>
              <a:rPr lang="en-GB" sz="1600" b="1" dirty="0"/>
              <a:t>Lotka–Volterra </a:t>
            </a:r>
            <a:r>
              <a:rPr lang="en-GB" sz="1600" dirty="0">
                <a:solidFill>
                  <a:schemeClr val="bg1">
                    <a:lumMod val="65000"/>
                  </a:schemeClr>
                </a:solidFill>
              </a:rPr>
              <a:t>models to explore how species interactions affect coexistence.</a:t>
            </a:r>
            <a:endParaRPr lang="en-US" sz="1600" dirty="0">
              <a:solidFill>
                <a:schemeClr val="bg1">
                  <a:lumMod val="65000"/>
                </a:schemeClr>
              </a:solidFill>
            </a:endParaRPr>
          </a:p>
          <a:p>
            <a:pPr marL="571500" indent="-342900" defTabSz="914400">
              <a:lnSpc>
                <a:spcPct val="90000"/>
              </a:lnSpc>
              <a:spcAft>
                <a:spcPts val="600"/>
              </a:spcAft>
              <a:buFont typeface="+mj-lt"/>
              <a:buAutoNum type="arabicPeriod"/>
            </a:pPr>
            <a:r>
              <a:rPr lang="en-GB" sz="1600" dirty="0">
                <a:solidFill>
                  <a:schemeClr val="bg1">
                    <a:lumMod val="65000"/>
                  </a:schemeClr>
                </a:solidFill>
              </a:rPr>
              <a:t>Apply </a:t>
            </a:r>
            <a:r>
              <a:rPr lang="en-GB" sz="1600" b="1" dirty="0"/>
              <a:t>consumer–resource </a:t>
            </a:r>
            <a:r>
              <a:rPr lang="en-GB" sz="1600" dirty="0">
                <a:solidFill>
                  <a:schemeClr val="bg1">
                    <a:lumMod val="65000"/>
                  </a:schemeClr>
                </a:solidFill>
              </a:rPr>
              <a:t>models to see how resource use shapes community structure.</a:t>
            </a:r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2220981C-8464-CCF0-6C2A-E6A523EA5E3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80060" y="244026"/>
            <a:ext cx="3276451" cy="1467631"/>
          </a:xfrm>
        </p:spPr>
        <p:txBody>
          <a:bodyPr vert="horz" lIns="91440" tIns="45720" rIns="91440" bIns="45720" rtlCol="0" anchor="b">
            <a:normAutofit/>
          </a:bodyPr>
          <a:lstStyle/>
          <a:p>
            <a:pPr defTabSz="914400"/>
            <a:r>
              <a:rPr lang="en-US" sz="4100" dirty="0"/>
              <a:t>Unit structure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F117D6C-46AD-9923-D825-48837C6A5B25}"/>
              </a:ext>
            </a:extLst>
          </p:cNvPr>
          <p:cNvSpPr txBox="1"/>
          <p:nvPr/>
        </p:nvSpPr>
        <p:spPr>
          <a:xfrm>
            <a:off x="5148469" y="1711657"/>
            <a:ext cx="4563274" cy="295285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defTabSz="914400">
              <a:lnSpc>
                <a:spcPct val="90000"/>
              </a:lnSpc>
              <a:spcAft>
                <a:spcPts val="600"/>
              </a:spcAft>
            </a:pPr>
            <a:r>
              <a:rPr lang="en-US" sz="1600" dirty="0"/>
              <a:t>Basic concepts in microbial ecology.</a:t>
            </a:r>
          </a:p>
          <a:p>
            <a:pPr defTabSz="914400">
              <a:lnSpc>
                <a:spcPct val="90000"/>
              </a:lnSpc>
              <a:spcAft>
                <a:spcPts val="600"/>
              </a:spcAft>
            </a:pPr>
            <a:endParaRPr lang="en-US" sz="1600" dirty="0"/>
          </a:p>
          <a:p>
            <a:pPr defTabSz="914400">
              <a:lnSpc>
                <a:spcPct val="90000"/>
              </a:lnSpc>
              <a:spcAft>
                <a:spcPts val="600"/>
              </a:spcAft>
            </a:pPr>
            <a:r>
              <a:rPr lang="en-US" sz="1600" dirty="0"/>
              <a:t>Lotka-Volterra models.</a:t>
            </a:r>
          </a:p>
          <a:p>
            <a:pPr defTabSz="914400">
              <a:lnSpc>
                <a:spcPct val="90000"/>
              </a:lnSpc>
              <a:spcAft>
                <a:spcPts val="600"/>
              </a:spcAft>
            </a:pPr>
            <a:endParaRPr lang="en-US" sz="1600" dirty="0"/>
          </a:p>
          <a:p>
            <a:pPr defTabSz="914400">
              <a:lnSpc>
                <a:spcPct val="90000"/>
              </a:lnSpc>
              <a:spcAft>
                <a:spcPts val="600"/>
              </a:spcAft>
            </a:pPr>
            <a:r>
              <a:rPr lang="en-US" sz="1600" dirty="0"/>
              <a:t>Consumer-Resource models.</a:t>
            </a:r>
            <a:endParaRPr lang="en-GB" sz="1600" dirty="0"/>
          </a:p>
        </p:txBody>
      </p:sp>
      <p:pic>
        <p:nvPicPr>
          <p:cNvPr id="8" name="Picture 7" descr="A white background with dots and lines&#10;&#10;AI-generated content may be incorrect.">
            <a:extLst>
              <a:ext uri="{FF2B5EF4-FFF2-40B4-BE49-F238E27FC236}">
                <a16:creationId xmlns:a16="http://schemas.microsoft.com/office/drawing/2014/main" id="{0B4F7AE3-F235-C20B-D53F-09BC1AA0FFE3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14779" r="25471"/>
          <a:stretch>
            <a:fillRect/>
          </a:stretch>
        </p:blipFill>
        <p:spPr>
          <a:xfrm>
            <a:off x="4781190" y="568885"/>
            <a:ext cx="3841678" cy="3841679"/>
          </a:xfrm>
          <a:custGeom>
            <a:avLst/>
            <a:gdLst/>
            <a:ahLst/>
            <a:cxnLst/>
            <a:rect l="l" t="t" r="r" b="b"/>
            <a:pathLst>
              <a:path w="2663168" h="2663168">
                <a:moveTo>
                  <a:pt x="1331584" y="0"/>
                </a:moveTo>
                <a:cubicBezTo>
                  <a:pt x="2066998" y="0"/>
                  <a:pt x="2663168" y="596170"/>
                  <a:pt x="2663168" y="1331584"/>
                </a:cubicBezTo>
                <a:cubicBezTo>
                  <a:pt x="2663168" y="2066998"/>
                  <a:pt x="2066998" y="2663168"/>
                  <a:pt x="1331584" y="2663168"/>
                </a:cubicBezTo>
                <a:cubicBezTo>
                  <a:pt x="596170" y="2663168"/>
                  <a:pt x="0" y="2066998"/>
                  <a:pt x="0" y="1331584"/>
                </a:cubicBezTo>
                <a:cubicBezTo>
                  <a:pt x="0" y="596170"/>
                  <a:pt x="596170" y="0"/>
                  <a:pt x="1331584" y="0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411795473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DB9FFE5-5458-4918-7A80-BD49546187B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9412949B-DECB-4C13-8428-3FCA9F7230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NL" dirty="0"/>
              <a:t>Let’s incorporate a limit on that exponentia growth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0C62AC1C-C02E-E4E8-874B-ABC87442E000}"/>
                  </a:ext>
                </a:extLst>
              </p:cNvPr>
              <p:cNvSpPr txBox="1"/>
              <p:nvPr/>
            </p:nvSpPr>
            <p:spPr>
              <a:xfrm>
                <a:off x="2093976" y="1933956"/>
                <a:ext cx="916982" cy="52591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</m:num>
                        <m:den>
                          <m:r>
                            <a:rPr lang="en-GB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𝜇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𝑋</m:t>
                      </m:r>
                    </m:oMath>
                  </m:oMathPara>
                </a14:m>
                <a:endParaRPr lang="en-NL" dirty="0"/>
              </a:p>
            </p:txBody>
          </p:sp>
        </mc:Choice>
        <mc:Fallback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0C62AC1C-C02E-E4E8-874B-ABC87442E00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93976" y="1933956"/>
                <a:ext cx="916982" cy="525913"/>
              </a:xfrm>
              <a:prstGeom prst="rect">
                <a:avLst/>
              </a:prstGeom>
              <a:blipFill>
                <a:blip r:embed="rId2"/>
                <a:stretch>
                  <a:fillRect l="-6849" t="-2381" r="-6849" b="-16667"/>
                </a:stretch>
              </a:blipFill>
            </p:spPr>
            <p:txBody>
              <a:bodyPr/>
              <a:lstStyle/>
              <a:p>
                <a:r>
                  <a:rPr lang="en-N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TextBox 8">
            <a:extLst>
              <a:ext uri="{FF2B5EF4-FFF2-40B4-BE49-F238E27FC236}">
                <a16:creationId xmlns:a16="http://schemas.microsoft.com/office/drawing/2014/main" id="{B5DA2A14-7B44-E544-EAC9-0CDBA9A2E798}"/>
              </a:ext>
            </a:extLst>
          </p:cNvPr>
          <p:cNvSpPr txBox="1"/>
          <p:nvPr/>
        </p:nvSpPr>
        <p:spPr>
          <a:xfrm>
            <a:off x="628650" y="1320308"/>
            <a:ext cx="19885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NL" dirty="0"/>
              <a:t>Carrying capacity: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23ABD843-B83A-7916-36ED-75930E556B93}"/>
                  </a:ext>
                </a:extLst>
              </p:cNvPr>
              <p:cNvSpPr txBox="1"/>
              <p:nvPr/>
            </p:nvSpPr>
            <p:spPr>
              <a:xfrm>
                <a:off x="4919472" y="1933956"/>
                <a:ext cx="1939698" cy="54425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</m:num>
                        <m:den>
                          <m:r>
                            <a:rPr lang="en-GB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𝜇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𝑋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∗(1−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𝑋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𝐾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NL" dirty="0"/>
              </a:p>
            </p:txBody>
          </p:sp>
        </mc:Choice>
        <mc:Fallback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23ABD843-B83A-7916-36ED-75930E556B9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19472" y="1933956"/>
                <a:ext cx="1939698" cy="544252"/>
              </a:xfrm>
              <a:prstGeom prst="rect">
                <a:avLst/>
              </a:prstGeom>
              <a:blipFill>
                <a:blip r:embed="rId3"/>
                <a:stretch>
                  <a:fillRect l="-1961" t="-2273" r="-3268" b="-11364"/>
                </a:stretch>
              </a:blipFill>
            </p:spPr>
            <p:txBody>
              <a:bodyPr/>
              <a:lstStyle/>
              <a:p>
                <a:r>
                  <a:rPr lang="en-N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Right Arrow 4">
            <a:extLst>
              <a:ext uri="{FF2B5EF4-FFF2-40B4-BE49-F238E27FC236}">
                <a16:creationId xmlns:a16="http://schemas.microsoft.com/office/drawing/2014/main" id="{03C20368-53FC-E05C-920C-E07750396C31}"/>
              </a:ext>
            </a:extLst>
          </p:cNvPr>
          <p:cNvSpPr/>
          <p:nvPr/>
        </p:nvSpPr>
        <p:spPr>
          <a:xfrm>
            <a:off x="3364992" y="2161538"/>
            <a:ext cx="1362456" cy="180528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L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48B9242-4083-AF18-D455-B7720F5A487B}"/>
              </a:ext>
            </a:extLst>
          </p:cNvPr>
          <p:cNvSpPr txBox="1"/>
          <p:nvPr/>
        </p:nvSpPr>
        <p:spPr>
          <a:xfrm>
            <a:off x="628650" y="3048524"/>
            <a:ext cx="13535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NL" dirty="0"/>
              <a:t>Resources?</a:t>
            </a:r>
          </a:p>
        </p:txBody>
      </p:sp>
      <p:pic>
        <p:nvPicPr>
          <p:cNvPr id="25602" name="Picture 2">
            <a:extLst>
              <a:ext uri="{FF2B5EF4-FFF2-40B4-BE49-F238E27FC236}">
                <a16:creationId xmlns:a16="http://schemas.microsoft.com/office/drawing/2014/main" id="{88B3C44D-85E7-E327-738D-A19B2DE56A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2984" y="3506740"/>
            <a:ext cx="5842000" cy="127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361937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03ECF69-FC7D-B432-FFBC-93BD1E62603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6">
            <a:extLst>
              <a:ext uri="{FF2B5EF4-FFF2-40B4-BE49-F238E27FC236}">
                <a16:creationId xmlns:a16="http://schemas.microsoft.com/office/drawing/2014/main" id="{4E78459A-BDFA-8A93-17CA-B64AB7BD0A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</p:spPr>
        <p:txBody>
          <a:bodyPr>
            <a:normAutofit fontScale="90000"/>
          </a:bodyPr>
          <a:lstStyle/>
          <a:p>
            <a:r>
              <a:rPr lang="en-NL" dirty="0"/>
              <a:t>Let’s build a consumer resource model of growth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7F009E48-CA5B-0FF6-0E30-62AC1282F5EA}"/>
                  </a:ext>
                </a:extLst>
              </p:cNvPr>
              <p:cNvSpPr txBox="1"/>
              <p:nvPr/>
            </p:nvSpPr>
            <p:spPr>
              <a:xfrm>
                <a:off x="5054348" y="1668647"/>
                <a:ext cx="916982" cy="52591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</m:num>
                        <m:den>
                          <m:r>
                            <a:rPr lang="en-GB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𝜇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𝑋</m:t>
                      </m:r>
                    </m:oMath>
                  </m:oMathPara>
                </a14:m>
                <a:endParaRPr lang="en-NL" dirty="0"/>
              </a:p>
            </p:txBody>
          </p:sp>
        </mc:Choice>
        <mc:Fallback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7F009E48-CA5B-0FF6-0E30-62AC1282F5E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54348" y="1668647"/>
                <a:ext cx="916982" cy="525913"/>
              </a:xfrm>
              <a:prstGeom prst="rect">
                <a:avLst/>
              </a:prstGeom>
              <a:blipFill>
                <a:blip r:embed="rId2"/>
                <a:stretch>
                  <a:fillRect l="-5405" t="-2381" r="-6757" b="-16667"/>
                </a:stretch>
              </a:blipFill>
            </p:spPr>
            <p:txBody>
              <a:bodyPr/>
              <a:lstStyle/>
              <a:p>
                <a:r>
                  <a:rPr lang="en-N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75867E4C-ED64-8794-EC7D-E405AE3F4E72}"/>
                  </a:ext>
                </a:extLst>
              </p:cNvPr>
              <p:cNvSpPr txBox="1"/>
              <p:nvPr/>
            </p:nvSpPr>
            <p:spPr>
              <a:xfrm>
                <a:off x="5054348" y="2537713"/>
                <a:ext cx="3174202" cy="57124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𝑅</m:t>
                          </m:r>
                        </m:num>
                        <m:den>
                          <m:r>
                            <a:rPr lang="en-GB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𝑇𝑟𝑎𝑠𝑛𝑝𝑜𝑠𝑟𝑡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−(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𝑌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𝑋𝑅</m:t>
                              </m:r>
                            </m:sub>
                          </m:sSub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∗</m:t>
                      </m:r>
                      <m:f>
                        <m:f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𝑋</m:t>
                          </m:r>
                        </m:num>
                        <m:den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𝑡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NL" dirty="0"/>
              </a:p>
            </p:txBody>
          </p:sp>
        </mc:Choice>
        <mc:Fallback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75867E4C-ED64-8794-EC7D-E405AE3F4E7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54348" y="2537713"/>
                <a:ext cx="3174202" cy="571247"/>
              </a:xfrm>
              <a:prstGeom prst="rect">
                <a:avLst/>
              </a:prstGeom>
              <a:blipFill>
                <a:blip r:embed="rId3"/>
                <a:stretch>
                  <a:fillRect l="-1195" t="-2174" r="-2390" b="-8696"/>
                </a:stretch>
              </a:blipFill>
            </p:spPr>
            <p:txBody>
              <a:bodyPr/>
              <a:lstStyle/>
              <a:p>
                <a:r>
                  <a:rPr lang="en-NL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22EDD0B9-4561-4B82-F135-F75576A7A648}"/>
              </a:ext>
            </a:extLst>
          </p:cNvPr>
          <p:cNvCxnSpPr/>
          <p:nvPr/>
        </p:nvCxnSpPr>
        <p:spPr>
          <a:xfrm>
            <a:off x="5650992" y="3044952"/>
            <a:ext cx="1243584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35" name="TextBox 34">
            <a:extLst>
              <a:ext uri="{FF2B5EF4-FFF2-40B4-BE49-F238E27FC236}">
                <a16:creationId xmlns:a16="http://schemas.microsoft.com/office/drawing/2014/main" id="{75792C8F-633D-792E-09DF-6C9C7AE0C4AA}"/>
              </a:ext>
            </a:extLst>
          </p:cNvPr>
          <p:cNvSpPr txBox="1"/>
          <p:nvPr/>
        </p:nvSpPr>
        <p:spPr>
          <a:xfrm>
            <a:off x="5326380" y="3108960"/>
            <a:ext cx="168712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NL" sz="1600" dirty="0">
                <a:solidFill>
                  <a:schemeClr val="accent1"/>
                </a:solidFill>
              </a:rPr>
              <a:t>In batch growth, no transport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3A805F44-9895-B789-D462-BC96A7974E3C}"/>
              </a:ext>
            </a:extLst>
          </p:cNvPr>
          <p:cNvSpPr txBox="1"/>
          <p:nvPr/>
        </p:nvSpPr>
        <p:spPr>
          <a:xfrm>
            <a:off x="6777234" y="3264708"/>
            <a:ext cx="205587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NL" sz="1600" dirty="0">
                <a:solidFill>
                  <a:schemeClr val="accent3"/>
                </a:solidFill>
              </a:rPr>
              <a:t>How much ‘R’ is consumed to produce dX/dt</a:t>
            </a:r>
          </a:p>
        </p:txBody>
      </p: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64525AAB-8127-014E-BA3A-4955E09B1669}"/>
              </a:ext>
            </a:extLst>
          </p:cNvPr>
          <p:cNvCxnSpPr>
            <a:cxnSpLocks/>
          </p:cNvCxnSpPr>
          <p:nvPr/>
        </p:nvCxnSpPr>
        <p:spPr>
          <a:xfrm>
            <a:off x="7176990" y="3191256"/>
            <a:ext cx="1051560" cy="0"/>
          </a:xfrm>
          <a:prstGeom prst="line">
            <a:avLst/>
          </a:pr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39" name="TextBox 38">
            <a:extLst>
              <a:ext uri="{FF2B5EF4-FFF2-40B4-BE49-F238E27FC236}">
                <a16:creationId xmlns:a16="http://schemas.microsoft.com/office/drawing/2014/main" id="{C8650E0E-53DF-472C-CF41-02FB54FEE87F}"/>
              </a:ext>
            </a:extLst>
          </p:cNvPr>
          <p:cNvSpPr txBox="1"/>
          <p:nvPr/>
        </p:nvSpPr>
        <p:spPr>
          <a:xfrm>
            <a:off x="4451125" y="4511310"/>
            <a:ext cx="29975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L" dirty="0"/>
              <a:t>Let’s implement it in Python!</a:t>
            </a:r>
          </a:p>
        </p:txBody>
      </p:sp>
      <p:pic>
        <p:nvPicPr>
          <p:cNvPr id="40" name="Picture 39">
            <a:extLst>
              <a:ext uri="{FF2B5EF4-FFF2-40B4-BE49-F238E27FC236}">
                <a16:creationId xmlns:a16="http://schemas.microsoft.com/office/drawing/2014/main" id="{07100663-5DB7-0871-91CC-9E214A1F47C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48677" y="4076827"/>
            <a:ext cx="1066673" cy="1066673"/>
          </a:xfrm>
          <a:prstGeom prst="rect">
            <a:avLst/>
          </a:prstGeom>
        </p:spPr>
      </p:pic>
      <p:pic>
        <p:nvPicPr>
          <p:cNvPr id="41" name="Picture 40">
            <a:extLst>
              <a:ext uri="{FF2B5EF4-FFF2-40B4-BE49-F238E27FC236}">
                <a16:creationId xmlns:a16="http://schemas.microsoft.com/office/drawing/2014/main" id="{A9428C78-58EE-D1AC-C6AD-F5A40AC83A8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68301" y="1155763"/>
            <a:ext cx="3454400" cy="345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5504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18205DE-4C07-EA01-DFA3-17E98136E46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6">
            <a:extLst>
              <a:ext uri="{FF2B5EF4-FFF2-40B4-BE49-F238E27FC236}">
                <a16:creationId xmlns:a16="http://schemas.microsoft.com/office/drawing/2014/main" id="{6CAF8E3C-D25E-4B78-00D9-341C6F582E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</p:spPr>
        <p:txBody>
          <a:bodyPr>
            <a:normAutofit fontScale="90000"/>
          </a:bodyPr>
          <a:lstStyle/>
          <a:p>
            <a:r>
              <a:rPr lang="en-NL" dirty="0"/>
              <a:t>Let’s build a consumer resource model of growth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F8E060A0-E582-20E4-5608-8E70B6E5A12A}"/>
                  </a:ext>
                </a:extLst>
              </p:cNvPr>
              <p:cNvSpPr txBox="1"/>
              <p:nvPr/>
            </p:nvSpPr>
            <p:spPr>
              <a:xfrm>
                <a:off x="628650" y="2734730"/>
                <a:ext cx="916982" cy="52591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</m:num>
                        <m:den>
                          <m:r>
                            <a:rPr lang="en-GB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𝜇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𝑋</m:t>
                      </m:r>
                    </m:oMath>
                  </m:oMathPara>
                </a14:m>
                <a:endParaRPr lang="en-NL" dirty="0"/>
              </a:p>
            </p:txBody>
          </p:sp>
        </mc:Choice>
        <mc:Fallback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F8E060A0-E582-20E4-5608-8E70B6E5A12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8650" y="2734730"/>
                <a:ext cx="916982" cy="525913"/>
              </a:xfrm>
              <a:prstGeom prst="rect">
                <a:avLst/>
              </a:prstGeom>
              <a:blipFill>
                <a:blip r:embed="rId2"/>
                <a:stretch>
                  <a:fillRect l="-5479" t="-2381" r="-8219" b="-16667"/>
                </a:stretch>
              </a:blipFill>
            </p:spPr>
            <p:txBody>
              <a:bodyPr/>
              <a:lstStyle/>
              <a:p>
                <a:r>
                  <a:rPr lang="en-N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B596350E-6716-6CFE-4179-DD0D2EACAB55}"/>
                  </a:ext>
                </a:extLst>
              </p:cNvPr>
              <p:cNvSpPr txBox="1"/>
              <p:nvPr/>
            </p:nvSpPr>
            <p:spPr>
              <a:xfrm>
                <a:off x="628650" y="3603796"/>
                <a:ext cx="3174202" cy="57124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𝑅</m:t>
                          </m:r>
                        </m:num>
                        <m:den>
                          <m:r>
                            <a:rPr lang="en-GB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𝑇𝑟𝑎𝑠𝑛𝑝𝑜𝑠𝑟𝑡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−(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𝑌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𝑋𝑅</m:t>
                              </m:r>
                            </m:sub>
                          </m:sSub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∗</m:t>
                      </m:r>
                      <m:f>
                        <m:f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𝑋</m:t>
                          </m:r>
                        </m:num>
                        <m:den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𝑡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NL" dirty="0"/>
              </a:p>
            </p:txBody>
          </p:sp>
        </mc:Choice>
        <mc:Fallback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B596350E-6716-6CFE-4179-DD0D2EACAB5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8650" y="3603796"/>
                <a:ext cx="3174202" cy="571247"/>
              </a:xfrm>
              <a:prstGeom prst="rect">
                <a:avLst/>
              </a:prstGeom>
              <a:blipFill>
                <a:blip r:embed="rId3"/>
                <a:stretch>
                  <a:fillRect l="-1594" t="-2174" r="-2390" b="-8696"/>
                </a:stretch>
              </a:blipFill>
            </p:spPr>
            <p:txBody>
              <a:bodyPr/>
              <a:lstStyle/>
              <a:p>
                <a:r>
                  <a:rPr lang="en-NL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464EC894-A785-D929-499C-59BA587AAA26}"/>
              </a:ext>
            </a:extLst>
          </p:cNvPr>
          <p:cNvCxnSpPr/>
          <p:nvPr/>
        </p:nvCxnSpPr>
        <p:spPr>
          <a:xfrm>
            <a:off x="1225294" y="4111035"/>
            <a:ext cx="1243584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35" name="TextBox 34">
            <a:extLst>
              <a:ext uri="{FF2B5EF4-FFF2-40B4-BE49-F238E27FC236}">
                <a16:creationId xmlns:a16="http://schemas.microsoft.com/office/drawing/2014/main" id="{2F313AB6-BA49-ABC9-3021-8793EFCAB794}"/>
              </a:ext>
            </a:extLst>
          </p:cNvPr>
          <p:cNvSpPr txBox="1"/>
          <p:nvPr/>
        </p:nvSpPr>
        <p:spPr>
          <a:xfrm>
            <a:off x="900682" y="4175043"/>
            <a:ext cx="168712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NL" sz="1600" dirty="0">
                <a:solidFill>
                  <a:schemeClr val="accent1"/>
                </a:solidFill>
              </a:rPr>
              <a:t>In batch growth, no transport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31F83FE6-A599-4C24-C396-E80124311A22}"/>
              </a:ext>
            </a:extLst>
          </p:cNvPr>
          <p:cNvSpPr txBox="1"/>
          <p:nvPr/>
        </p:nvSpPr>
        <p:spPr>
          <a:xfrm>
            <a:off x="2351536" y="4330791"/>
            <a:ext cx="205587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NL" sz="1600" dirty="0">
                <a:solidFill>
                  <a:schemeClr val="accent3"/>
                </a:solidFill>
              </a:rPr>
              <a:t>How much ‘R’ is consumed to produce dX/dt</a:t>
            </a:r>
          </a:p>
        </p:txBody>
      </p: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18CFDA8D-91F1-A20E-EF2B-F02A1DCC4424}"/>
              </a:ext>
            </a:extLst>
          </p:cNvPr>
          <p:cNvCxnSpPr>
            <a:cxnSpLocks/>
          </p:cNvCxnSpPr>
          <p:nvPr/>
        </p:nvCxnSpPr>
        <p:spPr>
          <a:xfrm>
            <a:off x="2751292" y="4257339"/>
            <a:ext cx="1051560" cy="0"/>
          </a:xfrm>
          <a:prstGeom prst="line">
            <a:avLst/>
          </a:pr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pic>
        <p:nvPicPr>
          <p:cNvPr id="41" name="Picture 40">
            <a:extLst>
              <a:ext uri="{FF2B5EF4-FFF2-40B4-BE49-F238E27FC236}">
                <a16:creationId xmlns:a16="http://schemas.microsoft.com/office/drawing/2014/main" id="{106F7C2F-2D34-2FAE-7C60-7735E392C36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74693" y="1441693"/>
            <a:ext cx="1953197" cy="1953197"/>
          </a:xfrm>
          <a:prstGeom prst="rect">
            <a:avLst/>
          </a:prstGeom>
        </p:spPr>
      </p:pic>
      <p:pic>
        <p:nvPicPr>
          <p:cNvPr id="20" name="Picture 19" descr="A graph of a function&#10;&#10;AI-generated content may be incorrect.">
            <a:extLst>
              <a:ext uri="{FF2B5EF4-FFF2-40B4-BE49-F238E27FC236}">
                <a16:creationId xmlns:a16="http://schemas.microsoft.com/office/drawing/2014/main" id="{9F428E97-B39A-6D7C-33A3-C6BCA2279D0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70893" y="1268016"/>
            <a:ext cx="3913877" cy="3491791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56179C75-502D-B01D-52B1-DCF6E2F92653}"/>
              </a:ext>
            </a:extLst>
          </p:cNvPr>
          <p:cNvSpPr txBox="1"/>
          <p:nvPr/>
        </p:nvSpPr>
        <p:spPr>
          <a:xfrm>
            <a:off x="5184648" y="2262188"/>
            <a:ext cx="3052493" cy="120032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NL" dirty="0"/>
              <a:t>Growth rate is not dependent on resources.</a:t>
            </a:r>
          </a:p>
          <a:p>
            <a:pPr algn="ctr"/>
            <a:endParaRPr lang="en-NL" dirty="0"/>
          </a:p>
          <a:p>
            <a:pPr algn="ctr"/>
            <a:r>
              <a:rPr lang="en-NL" dirty="0"/>
              <a:t>Yet…</a:t>
            </a:r>
          </a:p>
        </p:txBody>
      </p:sp>
    </p:spTree>
    <p:extLst>
      <p:ext uri="{BB962C8B-B14F-4D97-AF65-F5344CB8AC3E}">
        <p14:creationId xmlns:p14="http://schemas.microsoft.com/office/powerpoint/2010/main" val="3548392884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7F5DC5F-02DB-18FA-32D3-29151B137E0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6">
            <a:extLst>
              <a:ext uri="{FF2B5EF4-FFF2-40B4-BE49-F238E27FC236}">
                <a16:creationId xmlns:a16="http://schemas.microsoft.com/office/drawing/2014/main" id="{316E2722-2864-68B5-3200-3540F0D0D6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</p:spPr>
        <p:txBody>
          <a:bodyPr>
            <a:normAutofit fontScale="90000"/>
          </a:bodyPr>
          <a:lstStyle/>
          <a:p>
            <a:r>
              <a:rPr lang="en-NL" dirty="0"/>
              <a:t>Let’s build a consumer resource model of growth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8B1376A3-403F-FE86-F295-E7679B40175F}"/>
                  </a:ext>
                </a:extLst>
              </p:cNvPr>
              <p:cNvSpPr txBox="1"/>
              <p:nvPr/>
            </p:nvSpPr>
            <p:spPr>
              <a:xfrm>
                <a:off x="5054348" y="2571750"/>
                <a:ext cx="916982" cy="52591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</m:num>
                        <m:den>
                          <m:r>
                            <a:rPr lang="en-GB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𝜇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𝑋</m:t>
                      </m:r>
                    </m:oMath>
                  </m:oMathPara>
                </a14:m>
                <a:endParaRPr lang="en-NL" dirty="0"/>
              </a:p>
            </p:txBody>
          </p:sp>
        </mc:Choice>
        <mc:Fallback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8B1376A3-403F-FE86-F295-E7679B40175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54348" y="2571750"/>
                <a:ext cx="916982" cy="525913"/>
              </a:xfrm>
              <a:prstGeom prst="rect">
                <a:avLst/>
              </a:prstGeom>
              <a:blipFill>
                <a:blip r:embed="rId2"/>
                <a:stretch>
                  <a:fillRect l="-5405" t="-2381" r="-4054" b="-16667"/>
                </a:stretch>
              </a:blipFill>
            </p:spPr>
            <p:txBody>
              <a:bodyPr/>
              <a:lstStyle/>
              <a:p>
                <a:r>
                  <a:rPr lang="en-N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8CB59B05-FAA4-A59A-651C-239530337238}"/>
                  </a:ext>
                </a:extLst>
              </p:cNvPr>
              <p:cNvSpPr txBox="1"/>
              <p:nvPr/>
            </p:nvSpPr>
            <p:spPr>
              <a:xfrm>
                <a:off x="5054348" y="3440816"/>
                <a:ext cx="3174202" cy="57124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𝑅</m:t>
                          </m:r>
                        </m:num>
                        <m:den>
                          <m:r>
                            <a:rPr lang="en-GB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𝑇𝑟𝑎𝑠𝑛𝑝𝑜𝑠𝑟𝑡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−(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𝑌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𝑋𝑅</m:t>
                              </m:r>
                            </m:sub>
                          </m:sSub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∗</m:t>
                      </m:r>
                      <m:f>
                        <m:f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𝑋</m:t>
                          </m:r>
                        </m:num>
                        <m:den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𝑡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NL" dirty="0"/>
              </a:p>
            </p:txBody>
          </p:sp>
        </mc:Choice>
        <mc:Fallback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8CB59B05-FAA4-A59A-651C-23953033723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54348" y="3440816"/>
                <a:ext cx="3174202" cy="571247"/>
              </a:xfrm>
              <a:prstGeom prst="rect">
                <a:avLst/>
              </a:prstGeom>
              <a:blipFill>
                <a:blip r:embed="rId3"/>
                <a:stretch>
                  <a:fillRect l="-1195" t="-2174" r="-2390" b="-8696"/>
                </a:stretch>
              </a:blipFill>
            </p:spPr>
            <p:txBody>
              <a:bodyPr/>
              <a:lstStyle/>
              <a:p>
                <a:r>
                  <a:rPr lang="en-NL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84ADACC2-FD27-BCF4-B7B3-337F7500D3C2}"/>
              </a:ext>
            </a:extLst>
          </p:cNvPr>
          <p:cNvCxnSpPr/>
          <p:nvPr/>
        </p:nvCxnSpPr>
        <p:spPr>
          <a:xfrm>
            <a:off x="5650992" y="3948055"/>
            <a:ext cx="1243584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35" name="TextBox 34">
            <a:extLst>
              <a:ext uri="{FF2B5EF4-FFF2-40B4-BE49-F238E27FC236}">
                <a16:creationId xmlns:a16="http://schemas.microsoft.com/office/drawing/2014/main" id="{43D158D6-68B6-13C2-BF58-E572F77B80B3}"/>
              </a:ext>
            </a:extLst>
          </p:cNvPr>
          <p:cNvSpPr txBox="1"/>
          <p:nvPr/>
        </p:nvSpPr>
        <p:spPr>
          <a:xfrm>
            <a:off x="5326380" y="4012063"/>
            <a:ext cx="168712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NL" sz="1600" dirty="0">
                <a:solidFill>
                  <a:schemeClr val="accent1"/>
                </a:solidFill>
              </a:rPr>
              <a:t>In batch growth, no transport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722FEACA-0D61-73A3-D694-5BC5CE8052E9}"/>
              </a:ext>
            </a:extLst>
          </p:cNvPr>
          <p:cNvSpPr txBox="1"/>
          <p:nvPr/>
        </p:nvSpPr>
        <p:spPr>
          <a:xfrm>
            <a:off x="6777234" y="4167811"/>
            <a:ext cx="205587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NL" sz="1600" dirty="0">
                <a:solidFill>
                  <a:schemeClr val="accent3"/>
                </a:solidFill>
              </a:rPr>
              <a:t>How much ‘R’ is consumed to produce dX/dt</a:t>
            </a:r>
          </a:p>
        </p:txBody>
      </p: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0457302B-2B21-71D5-303E-CCF7B938A90C}"/>
              </a:ext>
            </a:extLst>
          </p:cNvPr>
          <p:cNvCxnSpPr>
            <a:cxnSpLocks/>
          </p:cNvCxnSpPr>
          <p:nvPr/>
        </p:nvCxnSpPr>
        <p:spPr>
          <a:xfrm>
            <a:off x="7176990" y="4094359"/>
            <a:ext cx="1051560" cy="0"/>
          </a:xfrm>
          <a:prstGeom prst="line">
            <a:avLst/>
          </a:pr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pic>
        <p:nvPicPr>
          <p:cNvPr id="41" name="Picture 40">
            <a:extLst>
              <a:ext uri="{FF2B5EF4-FFF2-40B4-BE49-F238E27FC236}">
                <a16:creationId xmlns:a16="http://schemas.microsoft.com/office/drawing/2014/main" id="{ADFE9E03-4674-E258-7199-1884C8F5D91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8301" y="1155763"/>
            <a:ext cx="3454400" cy="3454400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532FB8D9-B8F3-B3CE-ADEA-68EDFDE0CF86}"/>
                  </a:ext>
                </a:extLst>
              </p:cNvPr>
              <p:cNvSpPr txBox="1"/>
              <p:nvPr/>
            </p:nvSpPr>
            <p:spPr>
              <a:xfrm>
                <a:off x="5054348" y="1723161"/>
                <a:ext cx="1805687" cy="56534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𝜇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𝜇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𝑚𝑎𝑥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∗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𝑅</m:t>
                          </m:r>
                        </m:num>
                        <m:den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𝐾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𝑠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∗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𝑅</m:t>
                          </m:r>
                        </m:den>
                      </m:f>
                    </m:oMath>
                  </m:oMathPara>
                </a14:m>
                <a:endParaRPr lang="en-NL" dirty="0"/>
              </a:p>
            </p:txBody>
          </p:sp>
        </mc:Choice>
        <mc:Fallback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532FB8D9-B8F3-B3CE-ADEA-68EDFDE0CF8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54348" y="1723161"/>
                <a:ext cx="1805687" cy="565348"/>
              </a:xfrm>
              <a:prstGeom prst="rect">
                <a:avLst/>
              </a:prstGeom>
              <a:blipFill>
                <a:blip r:embed="rId5"/>
                <a:stretch>
                  <a:fillRect l="-2098" t="-2222" r="-2797" b="-6667"/>
                </a:stretch>
              </a:blipFill>
            </p:spPr>
            <p:txBody>
              <a:bodyPr/>
              <a:lstStyle/>
              <a:p>
                <a:r>
                  <a:rPr lang="en-N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extBox 2">
            <a:extLst>
              <a:ext uri="{FF2B5EF4-FFF2-40B4-BE49-F238E27FC236}">
                <a16:creationId xmlns:a16="http://schemas.microsoft.com/office/drawing/2014/main" id="{12EE75A1-D7FD-86F1-C2CD-C9EE85314724}"/>
              </a:ext>
            </a:extLst>
          </p:cNvPr>
          <p:cNvSpPr txBox="1"/>
          <p:nvPr/>
        </p:nvSpPr>
        <p:spPr>
          <a:xfrm>
            <a:off x="7253100" y="1850791"/>
            <a:ext cx="13859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NL" i="1" dirty="0">
                <a:solidFill>
                  <a:schemeClr val="accent6"/>
                </a:solidFill>
              </a:rPr>
              <a:t>Monod-type</a:t>
            </a:r>
          </a:p>
        </p:txBody>
      </p:sp>
    </p:spTree>
    <p:extLst>
      <p:ext uri="{BB962C8B-B14F-4D97-AF65-F5344CB8AC3E}">
        <p14:creationId xmlns:p14="http://schemas.microsoft.com/office/powerpoint/2010/main" val="946753718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BC6C3D2-156C-CA2B-A09E-F978BEF0677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6">
            <a:extLst>
              <a:ext uri="{FF2B5EF4-FFF2-40B4-BE49-F238E27FC236}">
                <a16:creationId xmlns:a16="http://schemas.microsoft.com/office/drawing/2014/main" id="{F74176D6-6786-C9D0-CC30-034D7B1603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</p:spPr>
        <p:txBody>
          <a:bodyPr>
            <a:normAutofit fontScale="90000"/>
          </a:bodyPr>
          <a:lstStyle/>
          <a:p>
            <a:r>
              <a:rPr lang="en-NL" dirty="0"/>
              <a:t>Let’s build a consumer resource model of growth</a:t>
            </a:r>
          </a:p>
        </p:txBody>
      </p:sp>
      <p:pic>
        <p:nvPicPr>
          <p:cNvPr id="41" name="Picture 40">
            <a:extLst>
              <a:ext uri="{FF2B5EF4-FFF2-40B4-BE49-F238E27FC236}">
                <a16:creationId xmlns:a16="http://schemas.microsoft.com/office/drawing/2014/main" id="{E45F084A-EFBB-D5A0-6A26-A3D1136E811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8301" y="1155763"/>
            <a:ext cx="3454400" cy="34544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E085D9B9-4F96-14DF-5874-783BFFA474F7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5960"/>
          <a:stretch>
            <a:fillRect/>
          </a:stretch>
        </p:blipFill>
        <p:spPr>
          <a:xfrm>
            <a:off x="4778901" y="1302118"/>
            <a:ext cx="3672441" cy="33080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9414038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ED6A161-DB70-C31C-418E-5D28AB072FE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650CCA97-D854-7080-60E4-FBA831C447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NL" dirty="0"/>
              <a:t>Consumer Resource mode: MacArthur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421ADC5-266F-7C89-AF4D-7FBD4A23D0B1}"/>
              </a:ext>
            </a:extLst>
          </p:cNvPr>
          <p:cNvSpPr txBox="1"/>
          <p:nvPr/>
        </p:nvSpPr>
        <p:spPr>
          <a:xfrm>
            <a:off x="2286000" y="2763131"/>
            <a:ext cx="4572000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23545" indent="-285750" algn="just" rtl="0">
              <a:buFont typeface="Arial" panose="020B0604020202020204" pitchFamily="34" charset="0"/>
              <a:buChar char="•"/>
            </a:pPr>
            <a:r>
              <a:rPr lang="en-GB" sz="1400" b="0" i="1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N</a:t>
            </a:r>
            <a:r>
              <a:rPr lang="en-GB" sz="1400" b="0" i="1" u="none" strike="noStrike" baseline="-2500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i </a:t>
            </a:r>
            <a:r>
              <a:rPr lang="en-GB" sz="14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is the population size of species </a:t>
            </a:r>
            <a:r>
              <a:rPr lang="en-GB" sz="1400" b="0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i</a:t>
            </a:r>
            <a:r>
              <a:rPr lang="en-GB" sz="14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(</a:t>
            </a:r>
            <a:r>
              <a:rPr lang="en-GB" sz="1400" b="0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i</a:t>
            </a:r>
            <a:r>
              <a:rPr lang="en-GB" sz="14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=1, …, S)</a:t>
            </a:r>
            <a:endParaRPr lang="en-GB" sz="1400" b="0" i="0" u="none" strike="noStrike" dirty="0">
              <a:solidFill>
                <a:srgbClr val="000000"/>
              </a:solidFill>
              <a:effectLst/>
            </a:endParaRPr>
          </a:p>
          <a:p>
            <a:pPr marL="323545" indent="-285750" algn="just" rtl="0">
              <a:buFont typeface="Arial" panose="020B0604020202020204" pitchFamily="34" charset="0"/>
              <a:buChar char="•"/>
            </a:pPr>
            <a:r>
              <a:rPr lang="en-GB" sz="1400" b="0" i="1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𝑤</a:t>
            </a:r>
            <a:r>
              <a:rPr lang="en-GB" sz="1400" b="0" i="1" u="none" strike="noStrike" baseline="-2500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i</a:t>
            </a:r>
            <a:r>
              <a:rPr lang="el-GR" sz="1400" b="0" i="1" u="none" strike="noStrike" baseline="-2500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α</a:t>
            </a:r>
            <a:r>
              <a:rPr lang="el-GR" sz="1400" b="0" i="1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GB" sz="14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represents the amount of biomass of species </a:t>
            </a:r>
            <a:r>
              <a:rPr lang="en-GB" sz="1400" b="0" i="1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i</a:t>
            </a:r>
            <a:r>
              <a:rPr lang="en-GB" sz="14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produced per unit of resource </a:t>
            </a:r>
            <a:r>
              <a:rPr lang="el-GR" sz="14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α, </a:t>
            </a:r>
            <a:r>
              <a:rPr lang="en-GB" sz="14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i.e. its yield</a:t>
            </a:r>
            <a:endParaRPr lang="en-GB" sz="1400" b="0" i="0" u="none" strike="noStrike" dirty="0">
              <a:solidFill>
                <a:srgbClr val="000000"/>
              </a:solidFill>
              <a:effectLst/>
            </a:endParaRPr>
          </a:p>
          <a:p>
            <a:pPr marL="323545" indent="-285750" algn="just" rtl="0">
              <a:buFont typeface="Arial" panose="020B0604020202020204" pitchFamily="34" charset="0"/>
              <a:buChar char="•"/>
            </a:pPr>
            <a:r>
              <a:rPr lang="en-GB" sz="1400" b="0" i="1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c</a:t>
            </a:r>
            <a:r>
              <a:rPr lang="en-GB" sz="1400" b="0" i="1" u="none" strike="noStrike" baseline="-2500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i</a:t>
            </a:r>
            <a:r>
              <a:rPr lang="el-GR" sz="1400" b="0" i="1" u="none" strike="noStrike" baseline="-2500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α</a:t>
            </a:r>
            <a:r>
              <a:rPr lang="el-GR" sz="14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GB" sz="14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is the matrix containing the rates of uptake of resource </a:t>
            </a:r>
            <a:r>
              <a:rPr lang="el-GR" sz="14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α </a:t>
            </a:r>
            <a:r>
              <a:rPr lang="en-GB" sz="14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by species </a:t>
            </a:r>
            <a:r>
              <a:rPr lang="en-GB" sz="1400" b="0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i</a:t>
            </a:r>
            <a:endParaRPr lang="en-GB" sz="1400" b="0" i="0" u="none" strike="noStrike" dirty="0">
              <a:solidFill>
                <a:srgbClr val="000000"/>
              </a:solidFill>
              <a:effectLst/>
            </a:endParaRPr>
          </a:p>
          <a:p>
            <a:pPr marL="323545" indent="-285750" algn="just" rtl="0">
              <a:buFont typeface="Arial" panose="020B0604020202020204" pitchFamily="34" charset="0"/>
              <a:buChar char="•"/>
            </a:pPr>
            <a:r>
              <a:rPr lang="en-GB" sz="1400" b="0" i="1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m</a:t>
            </a:r>
            <a:r>
              <a:rPr lang="en-GB" sz="1400" b="0" i="1" u="none" strike="noStrike" baseline="-2500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i</a:t>
            </a:r>
            <a:r>
              <a:rPr lang="en-GB" sz="1400" b="0" i="1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GB" sz="14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is the mortality rate of species </a:t>
            </a:r>
            <a:r>
              <a:rPr lang="en-GB" sz="1400" b="0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i</a:t>
            </a:r>
            <a:r>
              <a:rPr lang="en-GB" sz="14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 </a:t>
            </a:r>
            <a:endParaRPr lang="en-GB" sz="1400" b="0" i="0" u="none" strike="noStrike" dirty="0">
              <a:solidFill>
                <a:srgbClr val="000000"/>
              </a:solidFill>
              <a:effectLst/>
            </a:endParaRPr>
          </a:p>
        </p:txBody>
      </p:sp>
      <p:pic>
        <p:nvPicPr>
          <p:cNvPr id="26626" name="Picture 2">
            <a:extLst>
              <a:ext uri="{FF2B5EF4-FFF2-40B4-BE49-F238E27FC236}">
                <a16:creationId xmlns:a16="http://schemas.microsoft.com/office/drawing/2014/main" id="{332177EF-FEEA-1AFF-1471-1D93ACE1F2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5102" y="1599811"/>
            <a:ext cx="2882900" cy="66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1817347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02F3E1E-E324-AF86-C407-B211BA3B7A2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>
            <a:extLst>
              <a:ext uri="{FF2B5EF4-FFF2-40B4-BE49-F238E27FC236}">
                <a16:creationId xmlns:a16="http://schemas.microsoft.com/office/drawing/2014/main" id="{DA8BF93D-F4F1-AF51-FC3D-C3D99BD304E7}"/>
              </a:ext>
            </a:extLst>
          </p:cNvPr>
          <p:cNvSpPr txBox="1"/>
          <p:nvPr/>
        </p:nvSpPr>
        <p:spPr>
          <a:xfrm>
            <a:off x="2066544" y="2908301"/>
            <a:ext cx="4572000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23545" indent="-285750" algn="just" rtl="0">
              <a:buFont typeface="Arial" panose="020B0604020202020204" pitchFamily="34" charset="0"/>
              <a:buChar char="•"/>
            </a:pPr>
            <a:r>
              <a:rPr lang="en-GB" sz="14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R</a:t>
            </a:r>
            <a:r>
              <a:rPr lang="el-GR" sz="1400" b="0" i="0" u="none" strike="noStrike" baseline="-2500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β </a:t>
            </a:r>
            <a:r>
              <a:rPr lang="en-GB" sz="14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is the abundance of resource </a:t>
            </a:r>
            <a:r>
              <a:rPr lang="el-GR" sz="14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β </a:t>
            </a:r>
            <a:r>
              <a:rPr lang="en-GB" sz="14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in the environment (</a:t>
            </a:r>
            <a:r>
              <a:rPr lang="el-GR" sz="14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β = 1, …, </a:t>
            </a:r>
            <a:r>
              <a:rPr lang="en-GB" sz="14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M)</a:t>
            </a:r>
            <a:endParaRPr lang="en-GB" sz="1400" b="0" i="0" u="none" strike="noStrike" dirty="0">
              <a:solidFill>
                <a:srgbClr val="000000"/>
              </a:solidFill>
              <a:effectLst/>
            </a:endParaRPr>
          </a:p>
          <a:p>
            <a:pPr marL="323545" indent="-285750" algn="just" rtl="0">
              <a:buFont typeface="Arial" panose="020B0604020202020204" pitchFamily="34" charset="0"/>
              <a:buChar char="•"/>
            </a:pPr>
            <a:r>
              <a:rPr lang="en-GB" sz="1400" b="0" i="1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K</a:t>
            </a:r>
            <a:r>
              <a:rPr lang="el-GR" sz="1400" b="0" i="0" u="none" strike="noStrike" baseline="-2500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β</a:t>
            </a:r>
            <a:r>
              <a:rPr lang="el-GR" sz="14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GB" sz="14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is the (constant) supply of resource </a:t>
            </a:r>
            <a:r>
              <a:rPr lang="el-GR" sz="14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β</a:t>
            </a:r>
            <a:endParaRPr lang="el-GR" sz="1400" b="0" i="0" u="none" strike="noStrike" dirty="0">
              <a:solidFill>
                <a:srgbClr val="000000"/>
              </a:solidFill>
              <a:effectLst/>
            </a:endParaRPr>
          </a:p>
          <a:p>
            <a:pPr marL="323545" indent="-285750" algn="just" rtl="0">
              <a:buFont typeface="Arial" panose="020B0604020202020204" pitchFamily="34" charset="0"/>
              <a:buChar char="•"/>
            </a:pPr>
            <a:r>
              <a:rPr lang="el-GR" sz="14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ω </a:t>
            </a:r>
            <a:r>
              <a:rPr lang="en-GB" sz="14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is the resource dilution rate </a:t>
            </a:r>
          </a:p>
          <a:p>
            <a:pPr marL="323545" indent="-285750" algn="just">
              <a:buFont typeface="Arial" panose="020B0604020202020204" pitchFamily="34" charset="0"/>
              <a:buChar char="•"/>
            </a:pPr>
            <a:r>
              <a:rPr lang="en-GB" sz="1400" i="1" dirty="0">
                <a:solidFill>
                  <a:srgbClr val="000000"/>
                </a:solidFill>
                <a:latin typeface="Arial" panose="020B0604020202020204" pitchFamily="34" charset="0"/>
              </a:rPr>
              <a:t>c</a:t>
            </a:r>
            <a:r>
              <a:rPr lang="en-GB" sz="1400" i="1" baseline="-25000" dirty="0">
                <a:solidFill>
                  <a:srgbClr val="000000"/>
                </a:solidFill>
                <a:latin typeface="Arial" panose="020B0604020202020204" pitchFamily="34" charset="0"/>
              </a:rPr>
              <a:t>i</a:t>
            </a:r>
            <a:r>
              <a:rPr lang="el-GR" sz="1400" i="1" baseline="-25000" dirty="0">
                <a:solidFill>
                  <a:srgbClr val="000000"/>
                </a:solidFill>
                <a:latin typeface="Arial" panose="020B0604020202020204" pitchFamily="34" charset="0"/>
              </a:rPr>
              <a:t>α</a:t>
            </a:r>
            <a:r>
              <a:rPr lang="el-GR" sz="140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GB" sz="1400" dirty="0">
                <a:solidFill>
                  <a:srgbClr val="000000"/>
                </a:solidFill>
                <a:latin typeface="Arial" panose="020B0604020202020204" pitchFamily="34" charset="0"/>
              </a:rPr>
              <a:t>is the matrix containing the rates of uptake of resource </a:t>
            </a:r>
            <a:r>
              <a:rPr lang="el-GR" sz="1400" dirty="0">
                <a:solidFill>
                  <a:srgbClr val="000000"/>
                </a:solidFill>
                <a:latin typeface="Arial" panose="020B0604020202020204" pitchFamily="34" charset="0"/>
              </a:rPr>
              <a:t>α </a:t>
            </a:r>
            <a:r>
              <a:rPr lang="en-GB" sz="1400" dirty="0">
                <a:solidFill>
                  <a:srgbClr val="000000"/>
                </a:solidFill>
                <a:latin typeface="Arial" panose="020B0604020202020204" pitchFamily="34" charset="0"/>
              </a:rPr>
              <a:t>by species </a:t>
            </a:r>
            <a:r>
              <a:rPr lang="en-GB" sz="1400" dirty="0" err="1">
                <a:solidFill>
                  <a:srgbClr val="000000"/>
                </a:solidFill>
                <a:latin typeface="Arial" panose="020B0604020202020204" pitchFamily="34" charset="0"/>
              </a:rPr>
              <a:t>i</a:t>
            </a:r>
            <a:endParaRPr lang="en-GB" sz="1400" dirty="0">
              <a:solidFill>
                <a:srgbClr val="000000"/>
              </a:solidFill>
            </a:endParaRPr>
          </a:p>
        </p:txBody>
      </p:sp>
      <p:pic>
        <p:nvPicPr>
          <p:cNvPr id="2" name="Picture 2">
            <a:extLst>
              <a:ext uri="{FF2B5EF4-FFF2-40B4-BE49-F238E27FC236}">
                <a16:creationId xmlns:a16="http://schemas.microsoft.com/office/drawing/2014/main" id="{6FAF3253-19C5-9C1A-8CBC-33D6F0B571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2750" y="1536700"/>
            <a:ext cx="3238500" cy="698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tle 6">
            <a:extLst>
              <a:ext uri="{FF2B5EF4-FFF2-40B4-BE49-F238E27FC236}">
                <a16:creationId xmlns:a16="http://schemas.microsoft.com/office/drawing/2014/main" id="{11455AF9-BEB5-F1A2-EDCA-6991DBF6F7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</p:spPr>
        <p:txBody>
          <a:bodyPr>
            <a:normAutofit/>
          </a:bodyPr>
          <a:lstStyle/>
          <a:p>
            <a:r>
              <a:rPr lang="en-NL" dirty="0"/>
              <a:t>Consumer Resource mode: MacArthur</a:t>
            </a:r>
          </a:p>
        </p:txBody>
      </p:sp>
    </p:spTree>
    <p:extLst>
      <p:ext uri="{BB962C8B-B14F-4D97-AF65-F5344CB8AC3E}">
        <p14:creationId xmlns:p14="http://schemas.microsoft.com/office/powerpoint/2010/main" val="1180122547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C538D7E9-3844-E3BE-433B-55BD38E9C75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D548C670-9594-FB3C-63A7-CE94323FF6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4" cy="51435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A white background with dots and lines&#10;&#10;AI-generated content may be incorrect.">
            <a:extLst>
              <a:ext uri="{FF2B5EF4-FFF2-40B4-BE49-F238E27FC236}">
                <a16:creationId xmlns:a16="http://schemas.microsoft.com/office/drawing/2014/main" id="{9E4FDB0B-C51F-2E67-A28B-30B88FB12F59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50000"/>
          </a:blip>
          <a:srcRect t="5834" r="-1" b="-1"/>
          <a:stretch>
            <a:fillRect/>
          </a:stretch>
        </p:blipFill>
        <p:spPr>
          <a:xfrm>
            <a:off x="20" y="10"/>
            <a:ext cx="9141693" cy="514349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6EB5872-96F7-F35C-22F3-BA848E2E784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5286" y="843534"/>
            <a:ext cx="6858000" cy="2297430"/>
          </a:xfrm>
        </p:spPr>
        <p:txBody>
          <a:bodyPr>
            <a:normAutofit/>
          </a:bodyPr>
          <a:lstStyle/>
          <a:p>
            <a:r>
              <a:rPr lang="en-GB" sz="5000" dirty="0">
                <a:solidFill>
                  <a:schemeClr val="bg1"/>
                </a:solidFill>
              </a:rPr>
              <a:t>Theoretical models in Microbial Ecology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FC94BAC-B03E-44F8-3B7A-8DAD3D95C79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5286" y="3449574"/>
            <a:ext cx="6858000" cy="920640"/>
          </a:xfrm>
        </p:spPr>
        <p:txBody>
          <a:bodyPr>
            <a:normAutofit/>
          </a:bodyPr>
          <a:lstStyle/>
          <a:p>
            <a:endParaRPr lang="en-GB" sz="2000" dirty="0">
              <a:solidFill>
                <a:schemeClr val="bg1"/>
              </a:solidFill>
            </a:endParaRPr>
          </a:p>
          <a:p>
            <a:r>
              <a:rPr lang="en-US" sz="2000" dirty="0">
                <a:solidFill>
                  <a:schemeClr val="bg1"/>
                </a:solidFill>
              </a:rPr>
              <a:t>1. Consumer-Resource models</a:t>
            </a:r>
            <a:endParaRPr lang="en-GB" sz="2000" dirty="0">
              <a:solidFill>
                <a:schemeClr val="bg1"/>
              </a:solidFill>
            </a:endParaRPr>
          </a:p>
        </p:txBody>
      </p:sp>
      <p:sp>
        <p:nvSpPr>
          <p:cNvPr id="11" name="sketchy box">
            <a:extLst>
              <a:ext uri="{FF2B5EF4-FFF2-40B4-BE49-F238E27FC236}">
                <a16:creationId xmlns:a16="http://schemas.microsoft.com/office/drawing/2014/main" id="{232D6D1C-9BD5-39C3-6436-10A315B7EB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628650" y="540714"/>
            <a:ext cx="7886700" cy="4062071"/>
          </a:xfrm>
          <a:custGeom>
            <a:avLst/>
            <a:gdLst>
              <a:gd name="connsiteX0" fmla="*/ 0 w 7886700"/>
              <a:gd name="connsiteY0" fmla="*/ 0 h 4062071"/>
              <a:gd name="connsiteX1" fmla="*/ 578358 w 7886700"/>
              <a:gd name="connsiteY1" fmla="*/ 0 h 4062071"/>
              <a:gd name="connsiteX2" fmla="*/ 998982 w 7886700"/>
              <a:gd name="connsiteY2" fmla="*/ 0 h 4062071"/>
              <a:gd name="connsiteX3" fmla="*/ 1813941 w 7886700"/>
              <a:gd name="connsiteY3" fmla="*/ 0 h 4062071"/>
              <a:gd name="connsiteX4" fmla="*/ 2392299 w 7886700"/>
              <a:gd name="connsiteY4" fmla="*/ 0 h 4062071"/>
              <a:gd name="connsiteX5" fmla="*/ 2970657 w 7886700"/>
              <a:gd name="connsiteY5" fmla="*/ 0 h 4062071"/>
              <a:gd name="connsiteX6" fmla="*/ 3785616 w 7886700"/>
              <a:gd name="connsiteY6" fmla="*/ 0 h 4062071"/>
              <a:gd name="connsiteX7" fmla="*/ 4285107 w 7886700"/>
              <a:gd name="connsiteY7" fmla="*/ 0 h 4062071"/>
              <a:gd name="connsiteX8" fmla="*/ 5100066 w 7886700"/>
              <a:gd name="connsiteY8" fmla="*/ 0 h 4062071"/>
              <a:gd name="connsiteX9" fmla="*/ 5915025 w 7886700"/>
              <a:gd name="connsiteY9" fmla="*/ 0 h 4062071"/>
              <a:gd name="connsiteX10" fmla="*/ 6572250 w 7886700"/>
              <a:gd name="connsiteY10" fmla="*/ 0 h 4062071"/>
              <a:gd name="connsiteX11" fmla="*/ 7886700 w 7886700"/>
              <a:gd name="connsiteY11" fmla="*/ 0 h 4062071"/>
              <a:gd name="connsiteX12" fmla="*/ 7886700 w 7886700"/>
              <a:gd name="connsiteY12" fmla="*/ 636391 h 4062071"/>
              <a:gd name="connsiteX13" fmla="*/ 7886700 w 7886700"/>
              <a:gd name="connsiteY13" fmla="*/ 1191541 h 4062071"/>
              <a:gd name="connsiteX14" fmla="*/ 7886700 w 7886700"/>
              <a:gd name="connsiteY14" fmla="*/ 1868553 h 4062071"/>
              <a:gd name="connsiteX15" fmla="*/ 7886700 w 7886700"/>
              <a:gd name="connsiteY15" fmla="*/ 2545564 h 4062071"/>
              <a:gd name="connsiteX16" fmla="*/ 7886700 w 7886700"/>
              <a:gd name="connsiteY16" fmla="*/ 3222576 h 4062071"/>
              <a:gd name="connsiteX17" fmla="*/ 7886700 w 7886700"/>
              <a:gd name="connsiteY17" fmla="*/ 4062071 h 4062071"/>
              <a:gd name="connsiteX18" fmla="*/ 7150608 w 7886700"/>
              <a:gd name="connsiteY18" fmla="*/ 4062071 h 4062071"/>
              <a:gd name="connsiteX19" fmla="*/ 6729984 w 7886700"/>
              <a:gd name="connsiteY19" fmla="*/ 4062071 h 4062071"/>
              <a:gd name="connsiteX20" fmla="*/ 6230493 w 7886700"/>
              <a:gd name="connsiteY20" fmla="*/ 4062071 h 4062071"/>
              <a:gd name="connsiteX21" fmla="*/ 5415534 w 7886700"/>
              <a:gd name="connsiteY21" fmla="*/ 4062071 h 4062071"/>
              <a:gd name="connsiteX22" fmla="*/ 4758309 w 7886700"/>
              <a:gd name="connsiteY22" fmla="*/ 4062071 h 4062071"/>
              <a:gd name="connsiteX23" fmla="*/ 4258818 w 7886700"/>
              <a:gd name="connsiteY23" fmla="*/ 4062071 h 4062071"/>
              <a:gd name="connsiteX24" fmla="*/ 3601593 w 7886700"/>
              <a:gd name="connsiteY24" fmla="*/ 4062071 h 4062071"/>
              <a:gd name="connsiteX25" fmla="*/ 3180969 w 7886700"/>
              <a:gd name="connsiteY25" fmla="*/ 4062071 h 4062071"/>
              <a:gd name="connsiteX26" fmla="*/ 2760345 w 7886700"/>
              <a:gd name="connsiteY26" fmla="*/ 4062071 h 4062071"/>
              <a:gd name="connsiteX27" fmla="*/ 2103120 w 7886700"/>
              <a:gd name="connsiteY27" fmla="*/ 4062071 h 4062071"/>
              <a:gd name="connsiteX28" fmla="*/ 1603629 w 7886700"/>
              <a:gd name="connsiteY28" fmla="*/ 4062071 h 4062071"/>
              <a:gd name="connsiteX29" fmla="*/ 867537 w 7886700"/>
              <a:gd name="connsiteY29" fmla="*/ 4062071 h 4062071"/>
              <a:gd name="connsiteX30" fmla="*/ 0 w 7886700"/>
              <a:gd name="connsiteY30" fmla="*/ 4062071 h 4062071"/>
              <a:gd name="connsiteX31" fmla="*/ 0 w 7886700"/>
              <a:gd name="connsiteY31" fmla="*/ 3344438 h 4062071"/>
              <a:gd name="connsiteX32" fmla="*/ 0 w 7886700"/>
              <a:gd name="connsiteY32" fmla="*/ 2626806 h 4062071"/>
              <a:gd name="connsiteX33" fmla="*/ 0 w 7886700"/>
              <a:gd name="connsiteY33" fmla="*/ 2031036 h 4062071"/>
              <a:gd name="connsiteX34" fmla="*/ 0 w 7886700"/>
              <a:gd name="connsiteY34" fmla="*/ 1313403 h 4062071"/>
              <a:gd name="connsiteX35" fmla="*/ 0 w 7886700"/>
              <a:gd name="connsiteY35" fmla="*/ 0 h 40620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7886700" h="4062071" extrusionOk="0">
                <a:moveTo>
                  <a:pt x="0" y="0"/>
                </a:moveTo>
                <a:cubicBezTo>
                  <a:pt x="165412" y="-21137"/>
                  <a:pt x="322344" y="-21985"/>
                  <a:pt x="578358" y="0"/>
                </a:cubicBezTo>
                <a:cubicBezTo>
                  <a:pt x="834372" y="21985"/>
                  <a:pt x="888520" y="-5136"/>
                  <a:pt x="998982" y="0"/>
                </a:cubicBezTo>
                <a:cubicBezTo>
                  <a:pt x="1109444" y="5136"/>
                  <a:pt x="1622600" y="-36529"/>
                  <a:pt x="1813941" y="0"/>
                </a:cubicBezTo>
                <a:cubicBezTo>
                  <a:pt x="2005282" y="36529"/>
                  <a:pt x="2177619" y="19108"/>
                  <a:pt x="2392299" y="0"/>
                </a:cubicBezTo>
                <a:cubicBezTo>
                  <a:pt x="2606979" y="-19108"/>
                  <a:pt x="2788556" y="-21788"/>
                  <a:pt x="2970657" y="0"/>
                </a:cubicBezTo>
                <a:cubicBezTo>
                  <a:pt x="3152758" y="21788"/>
                  <a:pt x="3596738" y="18723"/>
                  <a:pt x="3785616" y="0"/>
                </a:cubicBezTo>
                <a:cubicBezTo>
                  <a:pt x="3974494" y="-18723"/>
                  <a:pt x="4136501" y="9985"/>
                  <a:pt x="4285107" y="0"/>
                </a:cubicBezTo>
                <a:cubicBezTo>
                  <a:pt x="4433713" y="-9985"/>
                  <a:pt x="4710656" y="-6143"/>
                  <a:pt x="5100066" y="0"/>
                </a:cubicBezTo>
                <a:cubicBezTo>
                  <a:pt x="5489476" y="6143"/>
                  <a:pt x="5703885" y="5883"/>
                  <a:pt x="5915025" y="0"/>
                </a:cubicBezTo>
                <a:cubicBezTo>
                  <a:pt x="6126165" y="-5883"/>
                  <a:pt x="6308797" y="30350"/>
                  <a:pt x="6572250" y="0"/>
                </a:cubicBezTo>
                <a:cubicBezTo>
                  <a:pt x="6835703" y="-30350"/>
                  <a:pt x="7286910" y="4832"/>
                  <a:pt x="7886700" y="0"/>
                </a:cubicBezTo>
                <a:cubicBezTo>
                  <a:pt x="7889074" y="220758"/>
                  <a:pt x="7883165" y="357992"/>
                  <a:pt x="7886700" y="636391"/>
                </a:cubicBezTo>
                <a:cubicBezTo>
                  <a:pt x="7890235" y="914790"/>
                  <a:pt x="7903701" y="952234"/>
                  <a:pt x="7886700" y="1191541"/>
                </a:cubicBezTo>
                <a:cubicBezTo>
                  <a:pt x="7869700" y="1430848"/>
                  <a:pt x="7863116" y="1553316"/>
                  <a:pt x="7886700" y="1868553"/>
                </a:cubicBezTo>
                <a:cubicBezTo>
                  <a:pt x="7910284" y="2183790"/>
                  <a:pt x="7896439" y="2331507"/>
                  <a:pt x="7886700" y="2545564"/>
                </a:cubicBezTo>
                <a:cubicBezTo>
                  <a:pt x="7876961" y="2759621"/>
                  <a:pt x="7899048" y="2997788"/>
                  <a:pt x="7886700" y="3222576"/>
                </a:cubicBezTo>
                <a:cubicBezTo>
                  <a:pt x="7874352" y="3447364"/>
                  <a:pt x="7863320" y="3844609"/>
                  <a:pt x="7886700" y="4062071"/>
                </a:cubicBezTo>
                <a:cubicBezTo>
                  <a:pt x="7688995" y="4091405"/>
                  <a:pt x="7438163" y="4081351"/>
                  <a:pt x="7150608" y="4062071"/>
                </a:cubicBezTo>
                <a:cubicBezTo>
                  <a:pt x="6863053" y="4042791"/>
                  <a:pt x="6852167" y="4080837"/>
                  <a:pt x="6729984" y="4062071"/>
                </a:cubicBezTo>
                <a:cubicBezTo>
                  <a:pt x="6607801" y="4043305"/>
                  <a:pt x="6412225" y="4055086"/>
                  <a:pt x="6230493" y="4062071"/>
                </a:cubicBezTo>
                <a:cubicBezTo>
                  <a:pt x="6048761" y="4069056"/>
                  <a:pt x="5595777" y="4070043"/>
                  <a:pt x="5415534" y="4062071"/>
                </a:cubicBezTo>
                <a:cubicBezTo>
                  <a:pt x="5235291" y="4054099"/>
                  <a:pt x="4927239" y="4094195"/>
                  <a:pt x="4758309" y="4062071"/>
                </a:cubicBezTo>
                <a:cubicBezTo>
                  <a:pt x="4589380" y="4029947"/>
                  <a:pt x="4452506" y="4069552"/>
                  <a:pt x="4258818" y="4062071"/>
                </a:cubicBezTo>
                <a:cubicBezTo>
                  <a:pt x="4065130" y="4054590"/>
                  <a:pt x="3802761" y="4085813"/>
                  <a:pt x="3601593" y="4062071"/>
                </a:cubicBezTo>
                <a:cubicBezTo>
                  <a:pt x="3400425" y="4038329"/>
                  <a:pt x="3311647" y="4060168"/>
                  <a:pt x="3180969" y="4062071"/>
                </a:cubicBezTo>
                <a:cubicBezTo>
                  <a:pt x="3050291" y="4063974"/>
                  <a:pt x="2961884" y="4043763"/>
                  <a:pt x="2760345" y="4062071"/>
                </a:cubicBezTo>
                <a:cubicBezTo>
                  <a:pt x="2558806" y="4080379"/>
                  <a:pt x="2276592" y="4030989"/>
                  <a:pt x="2103120" y="4062071"/>
                </a:cubicBezTo>
                <a:cubicBezTo>
                  <a:pt x="1929649" y="4093153"/>
                  <a:pt x="1726258" y="4048114"/>
                  <a:pt x="1603629" y="4062071"/>
                </a:cubicBezTo>
                <a:cubicBezTo>
                  <a:pt x="1481000" y="4076028"/>
                  <a:pt x="1025048" y="4037431"/>
                  <a:pt x="867537" y="4062071"/>
                </a:cubicBezTo>
                <a:cubicBezTo>
                  <a:pt x="710026" y="4086711"/>
                  <a:pt x="400773" y="4019788"/>
                  <a:pt x="0" y="4062071"/>
                </a:cubicBezTo>
                <a:cubicBezTo>
                  <a:pt x="-77" y="3748456"/>
                  <a:pt x="-30814" y="3576596"/>
                  <a:pt x="0" y="3344438"/>
                </a:cubicBezTo>
                <a:cubicBezTo>
                  <a:pt x="30814" y="3112280"/>
                  <a:pt x="30350" y="2816152"/>
                  <a:pt x="0" y="2626806"/>
                </a:cubicBezTo>
                <a:cubicBezTo>
                  <a:pt x="-30350" y="2437460"/>
                  <a:pt x="26575" y="2258994"/>
                  <a:pt x="0" y="2031036"/>
                </a:cubicBezTo>
                <a:cubicBezTo>
                  <a:pt x="-26575" y="1803078"/>
                  <a:pt x="-8850" y="1530345"/>
                  <a:pt x="0" y="1313403"/>
                </a:cubicBezTo>
                <a:cubicBezTo>
                  <a:pt x="8850" y="1096461"/>
                  <a:pt x="47646" y="423049"/>
                  <a:pt x="0" y="0"/>
                </a:cubicBezTo>
                <a:close/>
              </a:path>
            </a:pathLst>
          </a:custGeom>
          <a:noFill/>
          <a:ln w="47625" cap="rnd">
            <a:solidFill>
              <a:schemeClr val="bg1">
                <a:alpha val="75000"/>
              </a:schemeClr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sketchy line">
            <a:extLst>
              <a:ext uri="{FF2B5EF4-FFF2-40B4-BE49-F238E27FC236}">
                <a16:creationId xmlns:a16="http://schemas.microsoft.com/office/drawing/2014/main" id="{B5F19F3A-2AEA-F878-49FA-A74C770E4C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980654" y="3314567"/>
            <a:ext cx="3182692" cy="13716"/>
          </a:xfrm>
          <a:custGeom>
            <a:avLst/>
            <a:gdLst>
              <a:gd name="connsiteX0" fmla="*/ 0 w 3182692"/>
              <a:gd name="connsiteY0" fmla="*/ 0 h 13716"/>
              <a:gd name="connsiteX1" fmla="*/ 604711 w 3182692"/>
              <a:gd name="connsiteY1" fmla="*/ 0 h 13716"/>
              <a:gd name="connsiteX2" fmla="*/ 1241250 w 3182692"/>
              <a:gd name="connsiteY2" fmla="*/ 0 h 13716"/>
              <a:gd name="connsiteX3" fmla="*/ 1909615 w 3182692"/>
              <a:gd name="connsiteY3" fmla="*/ 0 h 13716"/>
              <a:gd name="connsiteX4" fmla="*/ 2577981 w 3182692"/>
              <a:gd name="connsiteY4" fmla="*/ 0 h 13716"/>
              <a:gd name="connsiteX5" fmla="*/ 3182692 w 3182692"/>
              <a:gd name="connsiteY5" fmla="*/ 0 h 13716"/>
              <a:gd name="connsiteX6" fmla="*/ 3182692 w 3182692"/>
              <a:gd name="connsiteY6" fmla="*/ 13716 h 13716"/>
              <a:gd name="connsiteX7" fmla="*/ 2482500 w 3182692"/>
              <a:gd name="connsiteY7" fmla="*/ 13716 h 13716"/>
              <a:gd name="connsiteX8" fmla="*/ 1782308 w 3182692"/>
              <a:gd name="connsiteY8" fmla="*/ 13716 h 13716"/>
              <a:gd name="connsiteX9" fmla="*/ 1145769 w 3182692"/>
              <a:gd name="connsiteY9" fmla="*/ 13716 h 13716"/>
              <a:gd name="connsiteX10" fmla="*/ 0 w 3182692"/>
              <a:gd name="connsiteY10" fmla="*/ 13716 h 13716"/>
              <a:gd name="connsiteX11" fmla="*/ 0 w 3182692"/>
              <a:gd name="connsiteY11" fmla="*/ 0 h 137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182692" h="13716" fill="none" extrusionOk="0">
                <a:moveTo>
                  <a:pt x="0" y="0"/>
                </a:moveTo>
                <a:cubicBezTo>
                  <a:pt x="126686" y="-21366"/>
                  <a:pt x="467788" y="9025"/>
                  <a:pt x="604711" y="0"/>
                </a:cubicBezTo>
                <a:cubicBezTo>
                  <a:pt x="741634" y="-9025"/>
                  <a:pt x="1061620" y="6814"/>
                  <a:pt x="1241250" y="0"/>
                </a:cubicBezTo>
                <a:cubicBezTo>
                  <a:pt x="1420880" y="-6814"/>
                  <a:pt x="1713773" y="13383"/>
                  <a:pt x="1909615" y="0"/>
                </a:cubicBezTo>
                <a:cubicBezTo>
                  <a:pt x="2105457" y="-13383"/>
                  <a:pt x="2257256" y="13567"/>
                  <a:pt x="2577981" y="0"/>
                </a:cubicBezTo>
                <a:cubicBezTo>
                  <a:pt x="2898706" y="-13567"/>
                  <a:pt x="3026063" y="6328"/>
                  <a:pt x="3182692" y="0"/>
                </a:cubicBezTo>
                <a:cubicBezTo>
                  <a:pt x="3182212" y="2989"/>
                  <a:pt x="3182051" y="10166"/>
                  <a:pt x="3182692" y="13716"/>
                </a:cubicBezTo>
                <a:cubicBezTo>
                  <a:pt x="2998421" y="17170"/>
                  <a:pt x="2675038" y="14442"/>
                  <a:pt x="2482500" y="13716"/>
                </a:cubicBezTo>
                <a:cubicBezTo>
                  <a:pt x="2289962" y="12990"/>
                  <a:pt x="1930644" y="2262"/>
                  <a:pt x="1782308" y="13716"/>
                </a:cubicBezTo>
                <a:cubicBezTo>
                  <a:pt x="1633972" y="25170"/>
                  <a:pt x="1287388" y="-6564"/>
                  <a:pt x="1145769" y="13716"/>
                </a:cubicBezTo>
                <a:cubicBezTo>
                  <a:pt x="1004150" y="33996"/>
                  <a:pt x="256377" y="-42010"/>
                  <a:pt x="0" y="13716"/>
                </a:cubicBezTo>
                <a:cubicBezTo>
                  <a:pt x="182" y="9317"/>
                  <a:pt x="482" y="5285"/>
                  <a:pt x="0" y="0"/>
                </a:cubicBezTo>
                <a:close/>
              </a:path>
              <a:path w="3182692" h="13716" stroke="0" extrusionOk="0">
                <a:moveTo>
                  <a:pt x="0" y="0"/>
                </a:moveTo>
                <a:cubicBezTo>
                  <a:pt x="283446" y="18201"/>
                  <a:pt x="432812" y="7290"/>
                  <a:pt x="604711" y="0"/>
                </a:cubicBezTo>
                <a:cubicBezTo>
                  <a:pt x="776610" y="-7290"/>
                  <a:pt x="982253" y="15478"/>
                  <a:pt x="1145769" y="0"/>
                </a:cubicBezTo>
                <a:cubicBezTo>
                  <a:pt x="1309285" y="-15478"/>
                  <a:pt x="1514247" y="-25520"/>
                  <a:pt x="1845961" y="0"/>
                </a:cubicBezTo>
                <a:cubicBezTo>
                  <a:pt x="2177675" y="25520"/>
                  <a:pt x="2297588" y="16646"/>
                  <a:pt x="2450673" y="0"/>
                </a:cubicBezTo>
                <a:cubicBezTo>
                  <a:pt x="2603758" y="-16646"/>
                  <a:pt x="3023048" y="-21196"/>
                  <a:pt x="3182692" y="0"/>
                </a:cubicBezTo>
                <a:cubicBezTo>
                  <a:pt x="3182200" y="2764"/>
                  <a:pt x="3182390" y="8747"/>
                  <a:pt x="3182692" y="13716"/>
                </a:cubicBezTo>
                <a:cubicBezTo>
                  <a:pt x="3039109" y="-17273"/>
                  <a:pt x="2823860" y="9276"/>
                  <a:pt x="2546154" y="13716"/>
                </a:cubicBezTo>
                <a:cubicBezTo>
                  <a:pt x="2268448" y="18156"/>
                  <a:pt x="2098674" y="719"/>
                  <a:pt x="1845961" y="13716"/>
                </a:cubicBezTo>
                <a:cubicBezTo>
                  <a:pt x="1593248" y="26713"/>
                  <a:pt x="1456743" y="22988"/>
                  <a:pt x="1304904" y="13716"/>
                </a:cubicBezTo>
                <a:cubicBezTo>
                  <a:pt x="1153065" y="4444"/>
                  <a:pt x="947204" y="6554"/>
                  <a:pt x="668365" y="13716"/>
                </a:cubicBezTo>
                <a:cubicBezTo>
                  <a:pt x="389526" y="20878"/>
                  <a:pt x="288244" y="-9200"/>
                  <a:pt x="0" y="13716"/>
                </a:cubicBezTo>
                <a:cubicBezTo>
                  <a:pt x="614" y="9981"/>
                  <a:pt x="600" y="5402"/>
                  <a:pt x="0" y="0"/>
                </a:cubicBezTo>
                <a:close/>
              </a:path>
            </a:pathLst>
          </a:custGeom>
          <a:solidFill>
            <a:srgbClr val="FFFFFF">
              <a:alpha val="75000"/>
            </a:srgbClr>
          </a:solidFill>
          <a:ln w="41275" cap="rnd">
            <a:solidFill>
              <a:schemeClr val="bg1">
                <a:alpha val="75000"/>
              </a:schemeClr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908830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7237F56-E823-08DE-65FF-559715D27C2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>
            <a:extLst>
              <a:ext uri="{FF2B5EF4-FFF2-40B4-BE49-F238E27FC236}">
                <a16:creationId xmlns:a16="http://schemas.microsoft.com/office/drawing/2014/main" id="{6671F381-4AFA-BA4D-D6E8-74DC7A2D555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80060" y="244026"/>
            <a:ext cx="3276451" cy="1467631"/>
          </a:xfrm>
        </p:spPr>
        <p:txBody>
          <a:bodyPr vert="horz" lIns="91440" tIns="45720" rIns="91440" bIns="45720" rtlCol="0" anchor="b">
            <a:normAutofit/>
          </a:bodyPr>
          <a:lstStyle/>
          <a:p>
            <a:pPr defTabSz="914400"/>
            <a:r>
              <a:rPr lang="en-US" sz="4100" dirty="0"/>
              <a:t>Unit structure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B407E1D-3DEC-2F31-753E-2E4F59E61A9A}"/>
              </a:ext>
            </a:extLst>
          </p:cNvPr>
          <p:cNvSpPr txBox="1"/>
          <p:nvPr/>
        </p:nvSpPr>
        <p:spPr>
          <a:xfrm>
            <a:off x="1021742" y="2274072"/>
            <a:ext cx="5609645" cy="295285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defTabSz="914400">
              <a:lnSpc>
                <a:spcPct val="90000"/>
              </a:lnSpc>
              <a:spcAft>
                <a:spcPts val="600"/>
              </a:spcAft>
            </a:pPr>
            <a:r>
              <a:rPr lang="en-US" sz="1600" dirty="0"/>
              <a:t>Basic concepts in microbial ecology.</a:t>
            </a:r>
          </a:p>
          <a:p>
            <a:pPr defTabSz="914400">
              <a:lnSpc>
                <a:spcPct val="90000"/>
              </a:lnSpc>
              <a:spcAft>
                <a:spcPts val="600"/>
              </a:spcAft>
            </a:pPr>
            <a:endParaRPr lang="en-US" sz="1600" dirty="0"/>
          </a:p>
          <a:p>
            <a:pPr algn="r" defTabSz="914400">
              <a:lnSpc>
                <a:spcPct val="90000"/>
              </a:lnSpc>
              <a:spcAft>
                <a:spcPts val="600"/>
              </a:spcAft>
            </a:pPr>
            <a:r>
              <a:rPr lang="en-US" sz="1600" dirty="0"/>
              <a:t>Lotka-Volterra models.		</a:t>
            </a:r>
          </a:p>
          <a:p>
            <a:pPr defTabSz="914400">
              <a:lnSpc>
                <a:spcPct val="90000"/>
              </a:lnSpc>
              <a:spcAft>
                <a:spcPts val="600"/>
              </a:spcAft>
            </a:pPr>
            <a:endParaRPr lang="en-US" sz="1600" dirty="0"/>
          </a:p>
          <a:p>
            <a:pPr algn="r" defTabSz="914400">
              <a:lnSpc>
                <a:spcPct val="90000"/>
              </a:lnSpc>
              <a:spcAft>
                <a:spcPts val="600"/>
              </a:spcAft>
            </a:pPr>
            <a:r>
              <a:rPr lang="en-US" sz="1600" dirty="0"/>
              <a:t>Consumer-Resource models.</a:t>
            </a:r>
            <a:endParaRPr lang="en-GB" sz="1600" dirty="0"/>
          </a:p>
        </p:txBody>
      </p:sp>
      <p:pic>
        <p:nvPicPr>
          <p:cNvPr id="8" name="Picture 7" descr="A white background with dots and lines&#10;&#10;AI-generated content may be incorrect.">
            <a:extLst>
              <a:ext uri="{FF2B5EF4-FFF2-40B4-BE49-F238E27FC236}">
                <a16:creationId xmlns:a16="http://schemas.microsoft.com/office/drawing/2014/main" id="{86873481-FD9B-914D-B0C5-92A428ED18F0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14779" r="25471"/>
          <a:stretch>
            <a:fillRect/>
          </a:stretch>
        </p:blipFill>
        <p:spPr>
          <a:xfrm>
            <a:off x="215007" y="1949957"/>
            <a:ext cx="806736" cy="806736"/>
          </a:xfrm>
          <a:custGeom>
            <a:avLst/>
            <a:gdLst/>
            <a:ahLst/>
            <a:cxnLst/>
            <a:rect l="l" t="t" r="r" b="b"/>
            <a:pathLst>
              <a:path w="2663168" h="2663168">
                <a:moveTo>
                  <a:pt x="1331584" y="0"/>
                </a:moveTo>
                <a:cubicBezTo>
                  <a:pt x="2066998" y="0"/>
                  <a:pt x="2663168" y="596170"/>
                  <a:pt x="2663168" y="1331584"/>
                </a:cubicBezTo>
                <a:cubicBezTo>
                  <a:pt x="2663168" y="2066998"/>
                  <a:pt x="2066998" y="2663168"/>
                  <a:pt x="1331584" y="2663168"/>
                </a:cubicBezTo>
                <a:cubicBezTo>
                  <a:pt x="596170" y="2663168"/>
                  <a:pt x="0" y="2066998"/>
                  <a:pt x="0" y="1331584"/>
                </a:cubicBezTo>
                <a:cubicBezTo>
                  <a:pt x="0" y="596170"/>
                  <a:pt x="596170" y="0"/>
                  <a:pt x="1331584" y="0"/>
                </a:cubicBezTo>
                <a:close/>
              </a:path>
            </a:pathLst>
          </a:custGeom>
        </p:spPr>
      </p:pic>
      <p:pic>
        <p:nvPicPr>
          <p:cNvPr id="3" name="Picture 2" descr="A white background with dots and lines&#10;&#10;AI-generated content may be incorrect.">
            <a:extLst>
              <a:ext uri="{FF2B5EF4-FFF2-40B4-BE49-F238E27FC236}">
                <a16:creationId xmlns:a16="http://schemas.microsoft.com/office/drawing/2014/main" id="{65CCDE5D-9B64-945B-C27E-E343C0FCAFA0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14779" r="25471"/>
          <a:stretch>
            <a:fillRect/>
          </a:stretch>
        </p:blipFill>
        <p:spPr>
          <a:xfrm>
            <a:off x="1988148" y="2571750"/>
            <a:ext cx="806736" cy="806736"/>
          </a:xfrm>
          <a:custGeom>
            <a:avLst/>
            <a:gdLst/>
            <a:ahLst/>
            <a:cxnLst/>
            <a:rect l="l" t="t" r="r" b="b"/>
            <a:pathLst>
              <a:path w="2663168" h="2663168">
                <a:moveTo>
                  <a:pt x="1331584" y="0"/>
                </a:moveTo>
                <a:cubicBezTo>
                  <a:pt x="2066998" y="0"/>
                  <a:pt x="2663168" y="596170"/>
                  <a:pt x="2663168" y="1331584"/>
                </a:cubicBezTo>
                <a:cubicBezTo>
                  <a:pt x="2663168" y="2066998"/>
                  <a:pt x="2066998" y="2663168"/>
                  <a:pt x="1331584" y="2663168"/>
                </a:cubicBezTo>
                <a:cubicBezTo>
                  <a:pt x="596170" y="2663168"/>
                  <a:pt x="0" y="2066998"/>
                  <a:pt x="0" y="1331584"/>
                </a:cubicBezTo>
                <a:cubicBezTo>
                  <a:pt x="0" y="596170"/>
                  <a:pt x="596170" y="0"/>
                  <a:pt x="1331584" y="0"/>
                </a:cubicBezTo>
                <a:close/>
              </a:path>
            </a:pathLst>
          </a:custGeom>
        </p:spPr>
      </p:pic>
      <p:pic>
        <p:nvPicPr>
          <p:cNvPr id="4" name="Picture 3" descr="A white background with dots and lines&#10;&#10;AI-generated content may be incorrect.">
            <a:extLst>
              <a:ext uri="{FF2B5EF4-FFF2-40B4-BE49-F238E27FC236}">
                <a16:creationId xmlns:a16="http://schemas.microsoft.com/office/drawing/2014/main" id="{6DB4829A-CD9E-6F68-ED32-4BB7D4301925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14779" r="25471"/>
          <a:stretch>
            <a:fillRect/>
          </a:stretch>
        </p:blipFill>
        <p:spPr>
          <a:xfrm>
            <a:off x="3101330" y="3215805"/>
            <a:ext cx="806736" cy="806736"/>
          </a:xfrm>
          <a:custGeom>
            <a:avLst/>
            <a:gdLst/>
            <a:ahLst/>
            <a:cxnLst/>
            <a:rect l="l" t="t" r="r" b="b"/>
            <a:pathLst>
              <a:path w="2663168" h="2663168">
                <a:moveTo>
                  <a:pt x="1331584" y="0"/>
                </a:moveTo>
                <a:cubicBezTo>
                  <a:pt x="2066998" y="0"/>
                  <a:pt x="2663168" y="596170"/>
                  <a:pt x="2663168" y="1331584"/>
                </a:cubicBezTo>
                <a:cubicBezTo>
                  <a:pt x="2663168" y="2066998"/>
                  <a:pt x="2066998" y="2663168"/>
                  <a:pt x="1331584" y="2663168"/>
                </a:cubicBezTo>
                <a:cubicBezTo>
                  <a:pt x="596170" y="2663168"/>
                  <a:pt x="0" y="2066998"/>
                  <a:pt x="0" y="1331584"/>
                </a:cubicBezTo>
                <a:cubicBezTo>
                  <a:pt x="0" y="596170"/>
                  <a:pt x="596170" y="0"/>
                  <a:pt x="1331584" y="0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73177530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607E9E78-A662-945A-6719-4FEBC1D1F5B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8A95209C-5275-4E15-8EA7-7F42980ABF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4" cy="51435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A white background with dots and lines&#10;&#10;AI-generated content may be incorrect.">
            <a:extLst>
              <a:ext uri="{FF2B5EF4-FFF2-40B4-BE49-F238E27FC236}">
                <a16:creationId xmlns:a16="http://schemas.microsoft.com/office/drawing/2014/main" id="{4E8E6E50-ED06-2FAB-157F-CD7211C0A2D1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50000"/>
          </a:blip>
          <a:srcRect t="5834" r="-1" b="-1"/>
          <a:stretch>
            <a:fillRect/>
          </a:stretch>
        </p:blipFill>
        <p:spPr>
          <a:xfrm>
            <a:off x="20" y="10"/>
            <a:ext cx="9141693" cy="514349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B927A83-AD5C-2064-2013-1C2B6830011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5286" y="843534"/>
            <a:ext cx="6858000" cy="2297430"/>
          </a:xfrm>
        </p:spPr>
        <p:txBody>
          <a:bodyPr>
            <a:normAutofit/>
          </a:bodyPr>
          <a:lstStyle/>
          <a:p>
            <a:r>
              <a:rPr lang="en-GB" sz="5000" dirty="0">
                <a:solidFill>
                  <a:schemeClr val="bg1"/>
                </a:solidFill>
              </a:rPr>
              <a:t>Theoretical models in Microbial Ecology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DFE9C6F-6ACA-43D7-D621-E332177F22C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5286" y="3449574"/>
            <a:ext cx="6858000" cy="920640"/>
          </a:xfrm>
        </p:spPr>
        <p:txBody>
          <a:bodyPr>
            <a:normAutofit/>
          </a:bodyPr>
          <a:lstStyle/>
          <a:p>
            <a:endParaRPr lang="en-GB" sz="2000" dirty="0">
              <a:solidFill>
                <a:schemeClr val="bg1"/>
              </a:solidFill>
            </a:endParaRPr>
          </a:p>
          <a:p>
            <a:r>
              <a:rPr lang="en-US" sz="2000" dirty="0">
                <a:solidFill>
                  <a:schemeClr val="bg1"/>
                </a:solidFill>
              </a:rPr>
              <a:t>1. Basic concepts</a:t>
            </a:r>
            <a:endParaRPr lang="en-GB" sz="2000" dirty="0">
              <a:solidFill>
                <a:schemeClr val="bg1"/>
              </a:solidFill>
            </a:endParaRPr>
          </a:p>
        </p:txBody>
      </p:sp>
      <p:sp>
        <p:nvSpPr>
          <p:cNvPr id="11" name="sketchy box">
            <a:extLst>
              <a:ext uri="{FF2B5EF4-FFF2-40B4-BE49-F238E27FC236}">
                <a16:creationId xmlns:a16="http://schemas.microsoft.com/office/drawing/2014/main" id="{4F2ED431-E304-4FF0-9F4E-032783C9D61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628650" y="540714"/>
            <a:ext cx="7886700" cy="4062071"/>
          </a:xfrm>
          <a:custGeom>
            <a:avLst/>
            <a:gdLst>
              <a:gd name="connsiteX0" fmla="*/ 0 w 7886700"/>
              <a:gd name="connsiteY0" fmla="*/ 0 h 4062071"/>
              <a:gd name="connsiteX1" fmla="*/ 578358 w 7886700"/>
              <a:gd name="connsiteY1" fmla="*/ 0 h 4062071"/>
              <a:gd name="connsiteX2" fmla="*/ 998982 w 7886700"/>
              <a:gd name="connsiteY2" fmla="*/ 0 h 4062071"/>
              <a:gd name="connsiteX3" fmla="*/ 1813941 w 7886700"/>
              <a:gd name="connsiteY3" fmla="*/ 0 h 4062071"/>
              <a:gd name="connsiteX4" fmla="*/ 2392299 w 7886700"/>
              <a:gd name="connsiteY4" fmla="*/ 0 h 4062071"/>
              <a:gd name="connsiteX5" fmla="*/ 2970657 w 7886700"/>
              <a:gd name="connsiteY5" fmla="*/ 0 h 4062071"/>
              <a:gd name="connsiteX6" fmla="*/ 3785616 w 7886700"/>
              <a:gd name="connsiteY6" fmla="*/ 0 h 4062071"/>
              <a:gd name="connsiteX7" fmla="*/ 4285107 w 7886700"/>
              <a:gd name="connsiteY7" fmla="*/ 0 h 4062071"/>
              <a:gd name="connsiteX8" fmla="*/ 5100066 w 7886700"/>
              <a:gd name="connsiteY8" fmla="*/ 0 h 4062071"/>
              <a:gd name="connsiteX9" fmla="*/ 5915025 w 7886700"/>
              <a:gd name="connsiteY9" fmla="*/ 0 h 4062071"/>
              <a:gd name="connsiteX10" fmla="*/ 6572250 w 7886700"/>
              <a:gd name="connsiteY10" fmla="*/ 0 h 4062071"/>
              <a:gd name="connsiteX11" fmla="*/ 7886700 w 7886700"/>
              <a:gd name="connsiteY11" fmla="*/ 0 h 4062071"/>
              <a:gd name="connsiteX12" fmla="*/ 7886700 w 7886700"/>
              <a:gd name="connsiteY12" fmla="*/ 636391 h 4062071"/>
              <a:gd name="connsiteX13" fmla="*/ 7886700 w 7886700"/>
              <a:gd name="connsiteY13" fmla="*/ 1191541 h 4062071"/>
              <a:gd name="connsiteX14" fmla="*/ 7886700 w 7886700"/>
              <a:gd name="connsiteY14" fmla="*/ 1868553 h 4062071"/>
              <a:gd name="connsiteX15" fmla="*/ 7886700 w 7886700"/>
              <a:gd name="connsiteY15" fmla="*/ 2545564 h 4062071"/>
              <a:gd name="connsiteX16" fmla="*/ 7886700 w 7886700"/>
              <a:gd name="connsiteY16" fmla="*/ 3222576 h 4062071"/>
              <a:gd name="connsiteX17" fmla="*/ 7886700 w 7886700"/>
              <a:gd name="connsiteY17" fmla="*/ 4062071 h 4062071"/>
              <a:gd name="connsiteX18" fmla="*/ 7150608 w 7886700"/>
              <a:gd name="connsiteY18" fmla="*/ 4062071 h 4062071"/>
              <a:gd name="connsiteX19" fmla="*/ 6729984 w 7886700"/>
              <a:gd name="connsiteY19" fmla="*/ 4062071 h 4062071"/>
              <a:gd name="connsiteX20" fmla="*/ 6230493 w 7886700"/>
              <a:gd name="connsiteY20" fmla="*/ 4062071 h 4062071"/>
              <a:gd name="connsiteX21" fmla="*/ 5415534 w 7886700"/>
              <a:gd name="connsiteY21" fmla="*/ 4062071 h 4062071"/>
              <a:gd name="connsiteX22" fmla="*/ 4758309 w 7886700"/>
              <a:gd name="connsiteY22" fmla="*/ 4062071 h 4062071"/>
              <a:gd name="connsiteX23" fmla="*/ 4258818 w 7886700"/>
              <a:gd name="connsiteY23" fmla="*/ 4062071 h 4062071"/>
              <a:gd name="connsiteX24" fmla="*/ 3601593 w 7886700"/>
              <a:gd name="connsiteY24" fmla="*/ 4062071 h 4062071"/>
              <a:gd name="connsiteX25" fmla="*/ 3180969 w 7886700"/>
              <a:gd name="connsiteY25" fmla="*/ 4062071 h 4062071"/>
              <a:gd name="connsiteX26" fmla="*/ 2760345 w 7886700"/>
              <a:gd name="connsiteY26" fmla="*/ 4062071 h 4062071"/>
              <a:gd name="connsiteX27" fmla="*/ 2103120 w 7886700"/>
              <a:gd name="connsiteY27" fmla="*/ 4062071 h 4062071"/>
              <a:gd name="connsiteX28" fmla="*/ 1603629 w 7886700"/>
              <a:gd name="connsiteY28" fmla="*/ 4062071 h 4062071"/>
              <a:gd name="connsiteX29" fmla="*/ 867537 w 7886700"/>
              <a:gd name="connsiteY29" fmla="*/ 4062071 h 4062071"/>
              <a:gd name="connsiteX30" fmla="*/ 0 w 7886700"/>
              <a:gd name="connsiteY30" fmla="*/ 4062071 h 4062071"/>
              <a:gd name="connsiteX31" fmla="*/ 0 w 7886700"/>
              <a:gd name="connsiteY31" fmla="*/ 3344438 h 4062071"/>
              <a:gd name="connsiteX32" fmla="*/ 0 w 7886700"/>
              <a:gd name="connsiteY32" fmla="*/ 2626806 h 4062071"/>
              <a:gd name="connsiteX33" fmla="*/ 0 w 7886700"/>
              <a:gd name="connsiteY33" fmla="*/ 2031036 h 4062071"/>
              <a:gd name="connsiteX34" fmla="*/ 0 w 7886700"/>
              <a:gd name="connsiteY34" fmla="*/ 1313403 h 4062071"/>
              <a:gd name="connsiteX35" fmla="*/ 0 w 7886700"/>
              <a:gd name="connsiteY35" fmla="*/ 0 h 40620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7886700" h="4062071" extrusionOk="0">
                <a:moveTo>
                  <a:pt x="0" y="0"/>
                </a:moveTo>
                <a:cubicBezTo>
                  <a:pt x="165412" y="-21137"/>
                  <a:pt x="322344" y="-21985"/>
                  <a:pt x="578358" y="0"/>
                </a:cubicBezTo>
                <a:cubicBezTo>
                  <a:pt x="834372" y="21985"/>
                  <a:pt x="888520" y="-5136"/>
                  <a:pt x="998982" y="0"/>
                </a:cubicBezTo>
                <a:cubicBezTo>
                  <a:pt x="1109444" y="5136"/>
                  <a:pt x="1622600" y="-36529"/>
                  <a:pt x="1813941" y="0"/>
                </a:cubicBezTo>
                <a:cubicBezTo>
                  <a:pt x="2005282" y="36529"/>
                  <a:pt x="2177619" y="19108"/>
                  <a:pt x="2392299" y="0"/>
                </a:cubicBezTo>
                <a:cubicBezTo>
                  <a:pt x="2606979" y="-19108"/>
                  <a:pt x="2788556" y="-21788"/>
                  <a:pt x="2970657" y="0"/>
                </a:cubicBezTo>
                <a:cubicBezTo>
                  <a:pt x="3152758" y="21788"/>
                  <a:pt x="3596738" y="18723"/>
                  <a:pt x="3785616" y="0"/>
                </a:cubicBezTo>
                <a:cubicBezTo>
                  <a:pt x="3974494" y="-18723"/>
                  <a:pt x="4136501" y="9985"/>
                  <a:pt x="4285107" y="0"/>
                </a:cubicBezTo>
                <a:cubicBezTo>
                  <a:pt x="4433713" y="-9985"/>
                  <a:pt x="4710656" y="-6143"/>
                  <a:pt x="5100066" y="0"/>
                </a:cubicBezTo>
                <a:cubicBezTo>
                  <a:pt x="5489476" y="6143"/>
                  <a:pt x="5703885" y="5883"/>
                  <a:pt x="5915025" y="0"/>
                </a:cubicBezTo>
                <a:cubicBezTo>
                  <a:pt x="6126165" y="-5883"/>
                  <a:pt x="6308797" y="30350"/>
                  <a:pt x="6572250" y="0"/>
                </a:cubicBezTo>
                <a:cubicBezTo>
                  <a:pt x="6835703" y="-30350"/>
                  <a:pt x="7286910" y="4832"/>
                  <a:pt x="7886700" y="0"/>
                </a:cubicBezTo>
                <a:cubicBezTo>
                  <a:pt x="7889074" y="220758"/>
                  <a:pt x="7883165" y="357992"/>
                  <a:pt x="7886700" y="636391"/>
                </a:cubicBezTo>
                <a:cubicBezTo>
                  <a:pt x="7890235" y="914790"/>
                  <a:pt x="7903701" y="952234"/>
                  <a:pt x="7886700" y="1191541"/>
                </a:cubicBezTo>
                <a:cubicBezTo>
                  <a:pt x="7869700" y="1430848"/>
                  <a:pt x="7863116" y="1553316"/>
                  <a:pt x="7886700" y="1868553"/>
                </a:cubicBezTo>
                <a:cubicBezTo>
                  <a:pt x="7910284" y="2183790"/>
                  <a:pt x="7896439" y="2331507"/>
                  <a:pt x="7886700" y="2545564"/>
                </a:cubicBezTo>
                <a:cubicBezTo>
                  <a:pt x="7876961" y="2759621"/>
                  <a:pt x="7899048" y="2997788"/>
                  <a:pt x="7886700" y="3222576"/>
                </a:cubicBezTo>
                <a:cubicBezTo>
                  <a:pt x="7874352" y="3447364"/>
                  <a:pt x="7863320" y="3844609"/>
                  <a:pt x="7886700" y="4062071"/>
                </a:cubicBezTo>
                <a:cubicBezTo>
                  <a:pt x="7688995" y="4091405"/>
                  <a:pt x="7438163" y="4081351"/>
                  <a:pt x="7150608" y="4062071"/>
                </a:cubicBezTo>
                <a:cubicBezTo>
                  <a:pt x="6863053" y="4042791"/>
                  <a:pt x="6852167" y="4080837"/>
                  <a:pt x="6729984" y="4062071"/>
                </a:cubicBezTo>
                <a:cubicBezTo>
                  <a:pt x="6607801" y="4043305"/>
                  <a:pt x="6412225" y="4055086"/>
                  <a:pt x="6230493" y="4062071"/>
                </a:cubicBezTo>
                <a:cubicBezTo>
                  <a:pt x="6048761" y="4069056"/>
                  <a:pt x="5595777" y="4070043"/>
                  <a:pt x="5415534" y="4062071"/>
                </a:cubicBezTo>
                <a:cubicBezTo>
                  <a:pt x="5235291" y="4054099"/>
                  <a:pt x="4927239" y="4094195"/>
                  <a:pt x="4758309" y="4062071"/>
                </a:cubicBezTo>
                <a:cubicBezTo>
                  <a:pt x="4589380" y="4029947"/>
                  <a:pt x="4452506" y="4069552"/>
                  <a:pt x="4258818" y="4062071"/>
                </a:cubicBezTo>
                <a:cubicBezTo>
                  <a:pt x="4065130" y="4054590"/>
                  <a:pt x="3802761" y="4085813"/>
                  <a:pt x="3601593" y="4062071"/>
                </a:cubicBezTo>
                <a:cubicBezTo>
                  <a:pt x="3400425" y="4038329"/>
                  <a:pt x="3311647" y="4060168"/>
                  <a:pt x="3180969" y="4062071"/>
                </a:cubicBezTo>
                <a:cubicBezTo>
                  <a:pt x="3050291" y="4063974"/>
                  <a:pt x="2961884" y="4043763"/>
                  <a:pt x="2760345" y="4062071"/>
                </a:cubicBezTo>
                <a:cubicBezTo>
                  <a:pt x="2558806" y="4080379"/>
                  <a:pt x="2276592" y="4030989"/>
                  <a:pt x="2103120" y="4062071"/>
                </a:cubicBezTo>
                <a:cubicBezTo>
                  <a:pt x="1929649" y="4093153"/>
                  <a:pt x="1726258" y="4048114"/>
                  <a:pt x="1603629" y="4062071"/>
                </a:cubicBezTo>
                <a:cubicBezTo>
                  <a:pt x="1481000" y="4076028"/>
                  <a:pt x="1025048" y="4037431"/>
                  <a:pt x="867537" y="4062071"/>
                </a:cubicBezTo>
                <a:cubicBezTo>
                  <a:pt x="710026" y="4086711"/>
                  <a:pt x="400773" y="4019788"/>
                  <a:pt x="0" y="4062071"/>
                </a:cubicBezTo>
                <a:cubicBezTo>
                  <a:pt x="-77" y="3748456"/>
                  <a:pt x="-30814" y="3576596"/>
                  <a:pt x="0" y="3344438"/>
                </a:cubicBezTo>
                <a:cubicBezTo>
                  <a:pt x="30814" y="3112280"/>
                  <a:pt x="30350" y="2816152"/>
                  <a:pt x="0" y="2626806"/>
                </a:cubicBezTo>
                <a:cubicBezTo>
                  <a:pt x="-30350" y="2437460"/>
                  <a:pt x="26575" y="2258994"/>
                  <a:pt x="0" y="2031036"/>
                </a:cubicBezTo>
                <a:cubicBezTo>
                  <a:pt x="-26575" y="1803078"/>
                  <a:pt x="-8850" y="1530345"/>
                  <a:pt x="0" y="1313403"/>
                </a:cubicBezTo>
                <a:cubicBezTo>
                  <a:pt x="8850" y="1096461"/>
                  <a:pt x="47646" y="423049"/>
                  <a:pt x="0" y="0"/>
                </a:cubicBezTo>
                <a:close/>
              </a:path>
            </a:pathLst>
          </a:custGeom>
          <a:noFill/>
          <a:ln w="47625" cap="rnd">
            <a:solidFill>
              <a:schemeClr val="bg1">
                <a:alpha val="75000"/>
              </a:schemeClr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sketchy line">
            <a:extLst>
              <a:ext uri="{FF2B5EF4-FFF2-40B4-BE49-F238E27FC236}">
                <a16:creationId xmlns:a16="http://schemas.microsoft.com/office/drawing/2014/main" id="{4E87FCFB-2CCE-460D-B3DD-557C8BD1B94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980654" y="3314567"/>
            <a:ext cx="3182692" cy="13716"/>
          </a:xfrm>
          <a:custGeom>
            <a:avLst/>
            <a:gdLst>
              <a:gd name="connsiteX0" fmla="*/ 0 w 3182692"/>
              <a:gd name="connsiteY0" fmla="*/ 0 h 13716"/>
              <a:gd name="connsiteX1" fmla="*/ 604711 w 3182692"/>
              <a:gd name="connsiteY1" fmla="*/ 0 h 13716"/>
              <a:gd name="connsiteX2" fmla="*/ 1241250 w 3182692"/>
              <a:gd name="connsiteY2" fmla="*/ 0 h 13716"/>
              <a:gd name="connsiteX3" fmla="*/ 1909615 w 3182692"/>
              <a:gd name="connsiteY3" fmla="*/ 0 h 13716"/>
              <a:gd name="connsiteX4" fmla="*/ 2577981 w 3182692"/>
              <a:gd name="connsiteY4" fmla="*/ 0 h 13716"/>
              <a:gd name="connsiteX5" fmla="*/ 3182692 w 3182692"/>
              <a:gd name="connsiteY5" fmla="*/ 0 h 13716"/>
              <a:gd name="connsiteX6" fmla="*/ 3182692 w 3182692"/>
              <a:gd name="connsiteY6" fmla="*/ 13716 h 13716"/>
              <a:gd name="connsiteX7" fmla="*/ 2482500 w 3182692"/>
              <a:gd name="connsiteY7" fmla="*/ 13716 h 13716"/>
              <a:gd name="connsiteX8" fmla="*/ 1782308 w 3182692"/>
              <a:gd name="connsiteY8" fmla="*/ 13716 h 13716"/>
              <a:gd name="connsiteX9" fmla="*/ 1145769 w 3182692"/>
              <a:gd name="connsiteY9" fmla="*/ 13716 h 13716"/>
              <a:gd name="connsiteX10" fmla="*/ 0 w 3182692"/>
              <a:gd name="connsiteY10" fmla="*/ 13716 h 13716"/>
              <a:gd name="connsiteX11" fmla="*/ 0 w 3182692"/>
              <a:gd name="connsiteY11" fmla="*/ 0 h 137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182692" h="13716" fill="none" extrusionOk="0">
                <a:moveTo>
                  <a:pt x="0" y="0"/>
                </a:moveTo>
                <a:cubicBezTo>
                  <a:pt x="126686" y="-21366"/>
                  <a:pt x="467788" y="9025"/>
                  <a:pt x="604711" y="0"/>
                </a:cubicBezTo>
                <a:cubicBezTo>
                  <a:pt x="741634" y="-9025"/>
                  <a:pt x="1061620" y="6814"/>
                  <a:pt x="1241250" y="0"/>
                </a:cubicBezTo>
                <a:cubicBezTo>
                  <a:pt x="1420880" y="-6814"/>
                  <a:pt x="1713773" y="13383"/>
                  <a:pt x="1909615" y="0"/>
                </a:cubicBezTo>
                <a:cubicBezTo>
                  <a:pt x="2105457" y="-13383"/>
                  <a:pt x="2257256" y="13567"/>
                  <a:pt x="2577981" y="0"/>
                </a:cubicBezTo>
                <a:cubicBezTo>
                  <a:pt x="2898706" y="-13567"/>
                  <a:pt x="3026063" y="6328"/>
                  <a:pt x="3182692" y="0"/>
                </a:cubicBezTo>
                <a:cubicBezTo>
                  <a:pt x="3182212" y="2989"/>
                  <a:pt x="3182051" y="10166"/>
                  <a:pt x="3182692" y="13716"/>
                </a:cubicBezTo>
                <a:cubicBezTo>
                  <a:pt x="2998421" y="17170"/>
                  <a:pt x="2675038" y="14442"/>
                  <a:pt x="2482500" y="13716"/>
                </a:cubicBezTo>
                <a:cubicBezTo>
                  <a:pt x="2289962" y="12990"/>
                  <a:pt x="1930644" y="2262"/>
                  <a:pt x="1782308" y="13716"/>
                </a:cubicBezTo>
                <a:cubicBezTo>
                  <a:pt x="1633972" y="25170"/>
                  <a:pt x="1287388" y="-6564"/>
                  <a:pt x="1145769" y="13716"/>
                </a:cubicBezTo>
                <a:cubicBezTo>
                  <a:pt x="1004150" y="33996"/>
                  <a:pt x="256377" y="-42010"/>
                  <a:pt x="0" y="13716"/>
                </a:cubicBezTo>
                <a:cubicBezTo>
                  <a:pt x="182" y="9317"/>
                  <a:pt x="482" y="5285"/>
                  <a:pt x="0" y="0"/>
                </a:cubicBezTo>
                <a:close/>
              </a:path>
              <a:path w="3182692" h="13716" stroke="0" extrusionOk="0">
                <a:moveTo>
                  <a:pt x="0" y="0"/>
                </a:moveTo>
                <a:cubicBezTo>
                  <a:pt x="283446" y="18201"/>
                  <a:pt x="432812" y="7290"/>
                  <a:pt x="604711" y="0"/>
                </a:cubicBezTo>
                <a:cubicBezTo>
                  <a:pt x="776610" y="-7290"/>
                  <a:pt x="982253" y="15478"/>
                  <a:pt x="1145769" y="0"/>
                </a:cubicBezTo>
                <a:cubicBezTo>
                  <a:pt x="1309285" y="-15478"/>
                  <a:pt x="1514247" y="-25520"/>
                  <a:pt x="1845961" y="0"/>
                </a:cubicBezTo>
                <a:cubicBezTo>
                  <a:pt x="2177675" y="25520"/>
                  <a:pt x="2297588" y="16646"/>
                  <a:pt x="2450673" y="0"/>
                </a:cubicBezTo>
                <a:cubicBezTo>
                  <a:pt x="2603758" y="-16646"/>
                  <a:pt x="3023048" y="-21196"/>
                  <a:pt x="3182692" y="0"/>
                </a:cubicBezTo>
                <a:cubicBezTo>
                  <a:pt x="3182200" y="2764"/>
                  <a:pt x="3182390" y="8747"/>
                  <a:pt x="3182692" y="13716"/>
                </a:cubicBezTo>
                <a:cubicBezTo>
                  <a:pt x="3039109" y="-17273"/>
                  <a:pt x="2823860" y="9276"/>
                  <a:pt x="2546154" y="13716"/>
                </a:cubicBezTo>
                <a:cubicBezTo>
                  <a:pt x="2268448" y="18156"/>
                  <a:pt x="2098674" y="719"/>
                  <a:pt x="1845961" y="13716"/>
                </a:cubicBezTo>
                <a:cubicBezTo>
                  <a:pt x="1593248" y="26713"/>
                  <a:pt x="1456743" y="22988"/>
                  <a:pt x="1304904" y="13716"/>
                </a:cubicBezTo>
                <a:cubicBezTo>
                  <a:pt x="1153065" y="4444"/>
                  <a:pt x="947204" y="6554"/>
                  <a:pt x="668365" y="13716"/>
                </a:cubicBezTo>
                <a:cubicBezTo>
                  <a:pt x="389526" y="20878"/>
                  <a:pt x="288244" y="-9200"/>
                  <a:pt x="0" y="13716"/>
                </a:cubicBezTo>
                <a:cubicBezTo>
                  <a:pt x="614" y="9981"/>
                  <a:pt x="600" y="5402"/>
                  <a:pt x="0" y="0"/>
                </a:cubicBezTo>
                <a:close/>
              </a:path>
            </a:pathLst>
          </a:custGeom>
          <a:solidFill>
            <a:srgbClr val="FFFFFF">
              <a:alpha val="75000"/>
            </a:srgbClr>
          </a:solidFill>
          <a:ln w="41275" cap="rnd">
            <a:solidFill>
              <a:schemeClr val="bg1">
                <a:alpha val="75000"/>
              </a:schemeClr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036744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D754A00B-1855-5907-A771-374E3BD64A3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NL" dirty="0"/>
              <a:t>What types of microbiomes do you know of? </a:t>
            </a:r>
          </a:p>
          <a:p>
            <a:pPr marL="0" indent="0">
              <a:buNone/>
            </a:pPr>
            <a:endParaRPr lang="en-NL" dirty="0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F61A5B5B-CBFF-051F-0FBB-B0A65D3172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L" dirty="0"/>
              <a:t>Basic principles in Ecology</a:t>
            </a:r>
          </a:p>
        </p:txBody>
      </p:sp>
      <p:pic>
        <p:nvPicPr>
          <p:cNvPr id="1026" name="Picture 2" descr="How microbial communities shape the ocean's ecology | ETH Zurich">
            <a:extLst>
              <a:ext uri="{FF2B5EF4-FFF2-40B4-BE49-F238E27FC236}">
                <a16:creationId xmlns:a16="http://schemas.microsoft.com/office/drawing/2014/main" id="{8FCD9A49-BA99-B10F-5BBD-CF8938E088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3717" y="1847272"/>
            <a:ext cx="5305338" cy="26526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9643D428-181B-2E31-6CE8-5314D5CB02AF}"/>
              </a:ext>
            </a:extLst>
          </p:cNvPr>
          <p:cNvSpPr txBox="1"/>
          <p:nvPr/>
        </p:nvSpPr>
        <p:spPr>
          <a:xfrm>
            <a:off x="6155836" y="2142141"/>
            <a:ext cx="2563291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en-NL" dirty="0"/>
              <a:t>Dominated by few species?</a:t>
            </a:r>
          </a:p>
          <a:p>
            <a:pPr marL="285750" indent="-285750">
              <a:buFontTx/>
              <a:buChar char="-"/>
            </a:pPr>
            <a:r>
              <a:rPr lang="en-NL" dirty="0"/>
              <a:t>What determines interactions?</a:t>
            </a:r>
          </a:p>
          <a:p>
            <a:pPr marL="285750" indent="-285750">
              <a:buFontTx/>
              <a:buChar char="-"/>
            </a:pPr>
            <a:endParaRPr lang="en-NL" dirty="0"/>
          </a:p>
        </p:txBody>
      </p:sp>
    </p:spTree>
    <p:extLst>
      <p:ext uri="{BB962C8B-B14F-4D97-AF65-F5344CB8AC3E}">
        <p14:creationId xmlns:p14="http://schemas.microsoft.com/office/powerpoint/2010/main" val="275077864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479F98E-49FD-86CE-DCAB-EFAA33F4980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196DB3C9-2734-855D-75B2-868C73CD61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L" dirty="0"/>
              <a:t>Basic principles in Ecology</a:t>
            </a:r>
          </a:p>
        </p:txBody>
      </p:sp>
      <p:pic>
        <p:nvPicPr>
          <p:cNvPr id="1026" name="Picture 2" descr="How microbial communities shape the ocean's ecology | ETH Zurich">
            <a:extLst>
              <a:ext uri="{FF2B5EF4-FFF2-40B4-BE49-F238E27FC236}">
                <a16:creationId xmlns:a16="http://schemas.microsoft.com/office/drawing/2014/main" id="{407E6D9D-368E-51B7-D01A-35DC7EC293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044" y="1268016"/>
            <a:ext cx="3417456" cy="17087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47923F16-5B88-C7BB-4BB2-1BA3425E7707}"/>
              </a:ext>
            </a:extLst>
          </p:cNvPr>
          <p:cNvSpPr txBox="1"/>
          <p:nvPr/>
        </p:nvSpPr>
        <p:spPr>
          <a:xfrm>
            <a:off x="4222036" y="1393997"/>
            <a:ext cx="43899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NL" dirty="0"/>
              <a:t>How can you understand what is going on?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B895D72-E7A1-9469-F748-AE34FA978543}"/>
              </a:ext>
            </a:extLst>
          </p:cNvPr>
          <p:cNvSpPr txBox="1"/>
          <p:nvPr/>
        </p:nvSpPr>
        <p:spPr>
          <a:xfrm>
            <a:off x="6771273" y="2122380"/>
            <a:ext cx="22456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NL" dirty="0"/>
              <a:t>With what objective?</a:t>
            </a:r>
          </a:p>
        </p:txBody>
      </p:sp>
    </p:spTree>
    <p:extLst>
      <p:ext uri="{BB962C8B-B14F-4D97-AF65-F5344CB8AC3E}">
        <p14:creationId xmlns:p14="http://schemas.microsoft.com/office/powerpoint/2010/main" val="39965635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815513A-B835-89C4-6CCE-EE3138265B2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FC0D0F88-1FB0-DAB2-73F7-09693A2ED1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L" dirty="0"/>
              <a:t>Basic principles in Ecology</a:t>
            </a:r>
          </a:p>
        </p:txBody>
      </p:sp>
      <p:pic>
        <p:nvPicPr>
          <p:cNvPr id="1026" name="Picture 2" descr="How microbial communities shape the ocean's ecology | ETH Zurich">
            <a:extLst>
              <a:ext uri="{FF2B5EF4-FFF2-40B4-BE49-F238E27FC236}">
                <a16:creationId xmlns:a16="http://schemas.microsoft.com/office/drawing/2014/main" id="{1AF36B1C-A400-BF75-7476-26223504D6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044" y="1268016"/>
            <a:ext cx="2858004" cy="14290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Nature Reviews Microbiology в X: „Common principles and best practices for  engineering microbiomes Lawson, McMahon and colleagues guide us through the  design–build–test–learn cycle that has been successful in many disciplines  and explain">
            <a:extLst>
              <a:ext uri="{FF2B5EF4-FFF2-40B4-BE49-F238E27FC236}">
                <a16:creationId xmlns:a16="http://schemas.microsoft.com/office/drawing/2014/main" id="{B19AC900-7C3D-5CC1-ACD4-395FADD3C8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2061" y="1058567"/>
            <a:ext cx="3590985" cy="37255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ounded Rectangle 1">
            <a:extLst>
              <a:ext uri="{FF2B5EF4-FFF2-40B4-BE49-F238E27FC236}">
                <a16:creationId xmlns:a16="http://schemas.microsoft.com/office/drawing/2014/main" id="{B8652E35-76FE-6301-588F-B1BEE9DC3F8D}"/>
              </a:ext>
            </a:extLst>
          </p:cNvPr>
          <p:cNvSpPr/>
          <p:nvPr/>
        </p:nvSpPr>
        <p:spPr>
          <a:xfrm>
            <a:off x="4282061" y="951344"/>
            <a:ext cx="2054084" cy="3918311"/>
          </a:xfrm>
          <a:prstGeom prst="roundRect">
            <a:avLst/>
          </a:prstGeom>
          <a:noFill/>
          <a:ln w="381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163704974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96A7A4D-6542-9FCC-AFDC-F1E07DFA1A3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EFCC3FB3-62C0-05FB-0478-7808C721C59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NL" dirty="0">
                <a:solidFill>
                  <a:schemeClr val="accent1"/>
                </a:solidFill>
              </a:rPr>
              <a:t>In groups, disucss:</a:t>
            </a:r>
          </a:p>
          <a:p>
            <a:r>
              <a:rPr lang="en-NL" dirty="0"/>
              <a:t>Why do competing microbes often coexist?</a:t>
            </a:r>
          </a:p>
          <a:p>
            <a:endParaRPr lang="en-NL" dirty="0"/>
          </a:p>
          <a:p>
            <a:r>
              <a:rPr lang="en-NL" dirty="0"/>
              <a:t>Do predators stabilize or destabilize communities?</a:t>
            </a:r>
          </a:p>
          <a:p>
            <a:endParaRPr lang="en-NL" dirty="0"/>
          </a:p>
          <a:p>
            <a:r>
              <a:rPr lang="en-NL" dirty="0"/>
              <a:t>What limits growth of microbes in a community?</a:t>
            </a: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B5C690A0-5C94-4E46-EE92-1F01744EBD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L" dirty="0"/>
              <a:t>But before, let’s understand some concepts</a:t>
            </a:r>
          </a:p>
        </p:txBody>
      </p:sp>
    </p:spTree>
    <p:extLst>
      <p:ext uri="{BB962C8B-B14F-4D97-AF65-F5344CB8AC3E}">
        <p14:creationId xmlns:p14="http://schemas.microsoft.com/office/powerpoint/2010/main" val="1034806235"/>
      </p:ext>
    </p:extLst>
  </p:cSld>
  <p:clrMapOvr>
    <a:masterClrMapping/>
  </p:clrMapOvr>
</p:sld>
</file>

<file path=ppt/theme/theme1.xml><?xml version="1.0" encoding="utf-8"?>
<a:theme xmlns:a="http://schemas.openxmlformats.org/drawingml/2006/main" name="Custom Design">
  <a:themeElements>
    <a:clrScheme name="Blue Green">
      <a:dk1>
        <a:sysClr val="windowText" lastClr="000000"/>
      </a:dk1>
      <a:lt1>
        <a:sysClr val="window" lastClr="FFFFFF"/>
      </a:lt1>
      <a:dk2>
        <a:srgbClr val="373545"/>
      </a:dk2>
      <a:lt2>
        <a:srgbClr val="CEDBE6"/>
      </a:lt2>
      <a:accent1>
        <a:srgbClr val="3494BA"/>
      </a:accent1>
      <a:accent2>
        <a:srgbClr val="58B6C0"/>
      </a:accent2>
      <a:accent3>
        <a:srgbClr val="75BDA7"/>
      </a:accent3>
      <a:accent4>
        <a:srgbClr val="7A8C8E"/>
      </a:accent4>
      <a:accent5>
        <a:srgbClr val="84ACB6"/>
      </a:accent5>
      <a:accent6>
        <a:srgbClr val="2683C6"/>
      </a:accent6>
      <a:hlink>
        <a:srgbClr val="6B9F25"/>
      </a:hlink>
      <a:folHlink>
        <a:srgbClr val="9F6715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Blue Green">
      <a:dk1>
        <a:sysClr val="windowText" lastClr="000000"/>
      </a:dk1>
      <a:lt1>
        <a:sysClr val="window" lastClr="FFFFFF"/>
      </a:lt1>
      <a:dk2>
        <a:srgbClr val="373545"/>
      </a:dk2>
      <a:lt2>
        <a:srgbClr val="CEDBE6"/>
      </a:lt2>
      <a:accent1>
        <a:srgbClr val="3494BA"/>
      </a:accent1>
      <a:accent2>
        <a:srgbClr val="58B6C0"/>
      </a:accent2>
      <a:accent3>
        <a:srgbClr val="75BDA7"/>
      </a:accent3>
      <a:accent4>
        <a:srgbClr val="7A8C8E"/>
      </a:accent4>
      <a:accent5>
        <a:srgbClr val="84ACB6"/>
      </a:accent5>
      <a:accent6>
        <a:srgbClr val="2683C6"/>
      </a:accent6>
      <a:hlink>
        <a:srgbClr val="6B9F25"/>
      </a:hlink>
      <a:folHlink>
        <a:srgbClr val="9F6715"/>
      </a:folHlink>
    </a:clrScheme>
    <a:fontScheme name="Office Them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45583</TotalTime>
  <Words>956</Words>
  <Application>Microsoft Macintosh PowerPoint</Application>
  <PresentationFormat>On-screen Show (16:9)</PresentationFormat>
  <Paragraphs>175</Paragraphs>
  <Slides>37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37</vt:i4>
      </vt:variant>
    </vt:vector>
  </HeadingPairs>
  <TitlesOfParts>
    <vt:vector size="44" baseType="lpstr">
      <vt:lpstr>Aptos</vt:lpstr>
      <vt:lpstr>Aptos Display</vt:lpstr>
      <vt:lpstr>Arial</vt:lpstr>
      <vt:lpstr>Calibri</vt:lpstr>
      <vt:lpstr>Cambria Math</vt:lpstr>
      <vt:lpstr>Custom Design</vt:lpstr>
      <vt:lpstr>Office Theme</vt:lpstr>
      <vt:lpstr>BiomeFUN-2025   Theoretical  models in  microbial ecology</vt:lpstr>
      <vt:lpstr>Learning Objective  Understand how simple ecological models can help explain microbial community dynamics. </vt:lpstr>
      <vt:lpstr>Unit structure</vt:lpstr>
      <vt:lpstr>Unit structure</vt:lpstr>
      <vt:lpstr>Theoretical models in Microbial Ecology</vt:lpstr>
      <vt:lpstr>Basic principles in Ecology</vt:lpstr>
      <vt:lpstr>Basic principles in Ecology</vt:lpstr>
      <vt:lpstr>Basic principles in Ecology</vt:lpstr>
      <vt:lpstr>But before, let’s understand some concepts</vt:lpstr>
      <vt:lpstr>Basic concepts in Ecology</vt:lpstr>
      <vt:lpstr>Types of interactions</vt:lpstr>
      <vt:lpstr>Types of interactions in a community</vt:lpstr>
      <vt:lpstr>Theoretical models in Microbial Ecology</vt:lpstr>
      <vt:lpstr>How can we keep track of an organism’s growth</vt:lpstr>
      <vt:lpstr>How can we keep track of an organism’s growth</vt:lpstr>
      <vt:lpstr>How can we keep track of an organism’s growth</vt:lpstr>
      <vt:lpstr>Let’s include a new player: phages</vt:lpstr>
      <vt:lpstr>Let’s include a new player: phages</vt:lpstr>
      <vt:lpstr>Let’s include a new player: phages</vt:lpstr>
      <vt:lpstr>Let’s include a new player: phages</vt:lpstr>
      <vt:lpstr>Let’s include a new player: phages</vt:lpstr>
      <vt:lpstr>Let’s include a new player: phages</vt:lpstr>
      <vt:lpstr>Let’s include a new player: phages</vt:lpstr>
      <vt:lpstr>Let’s include a new player: phages</vt:lpstr>
      <vt:lpstr>Lotka-Volterra models</vt:lpstr>
      <vt:lpstr>Theoretical models in Microbial Ecology</vt:lpstr>
      <vt:lpstr>Remember our simple model for growth?</vt:lpstr>
      <vt:lpstr>Let’s incorporate a limit on that exponentia growth</vt:lpstr>
      <vt:lpstr>Let’s incorporate a limit on that exponentia growth</vt:lpstr>
      <vt:lpstr>Let’s incorporate a limit on that exponentia growth</vt:lpstr>
      <vt:lpstr>Let’s build a consumer resource model of growth</vt:lpstr>
      <vt:lpstr>Let’s build a consumer resource model of growth</vt:lpstr>
      <vt:lpstr>Let’s build a consumer resource model of growth</vt:lpstr>
      <vt:lpstr>Let’s build a consumer resource model of growth</vt:lpstr>
      <vt:lpstr>Consumer Resource mode: MacArthur</vt:lpstr>
      <vt:lpstr>Consumer Resource mode: MacArthur</vt:lpstr>
      <vt:lpstr>Theoretical models in Microbial Ecology</vt:lpstr>
    </vt:vector>
  </TitlesOfParts>
  <Company>TU Delft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Saskia de Been</dc:creator>
  <cp:lastModifiedBy>Timmy Páez Watson</cp:lastModifiedBy>
  <cp:revision>488</cp:revision>
  <dcterms:created xsi:type="dcterms:W3CDTF">2015-07-09T11:57:30Z</dcterms:created>
  <dcterms:modified xsi:type="dcterms:W3CDTF">2025-09-13T21:16:53Z</dcterms:modified>
</cp:coreProperties>
</file>